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58" r:id="rId5"/>
    <p:sldId id="259" r:id="rId6"/>
    <p:sldId id="260" r:id="rId7"/>
    <p:sldId id="357"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9"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76" d="100"/>
          <a:sy n="76" d="100"/>
        </p:scale>
        <p:origin x="-1200" y="-108"/>
      </p:cViewPr>
      <p:guideLst>
        <p:guide orient="horz" pos="2160"/>
        <p:guide pos="2880"/>
      </p:guideLst>
    </p:cSldViewPr>
  </p:slideViewPr>
  <p:notesTextViewPr>
    <p:cViewPr>
      <p:scale>
        <a:sx n="1" d="1"/>
        <a:sy n="1" d="1"/>
      </p:scale>
      <p:origin x="0" y="0"/>
    </p:cViewPr>
  </p:notesTextViewPr>
  <p:sorterViewPr>
    <p:cViewPr>
      <p:scale>
        <a:sx n="160" d="100"/>
        <a:sy n="160" d="100"/>
      </p:scale>
      <p:origin x="0" y="629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8CD66-FCF1-4D5A-969A-3C4A771B24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113558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8CD66-FCF1-4D5A-969A-3C4A771B24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201614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8CD66-FCF1-4D5A-969A-3C4A771B24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107924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8CD66-FCF1-4D5A-969A-3C4A771B24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326617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8CD66-FCF1-4D5A-969A-3C4A771B2468}"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33280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8CD66-FCF1-4D5A-969A-3C4A771B2468}"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166210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8CD66-FCF1-4D5A-969A-3C4A771B2468}"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185930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8CD66-FCF1-4D5A-969A-3C4A771B2468}"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14900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8CD66-FCF1-4D5A-969A-3C4A771B2468}"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403627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8CD66-FCF1-4D5A-969A-3C4A771B2468}"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342699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8CD66-FCF1-4D5A-969A-3C4A771B2468}"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2306E-A540-4E9F-9107-4740BD4828E1}" type="slidenum">
              <a:rPr lang="en-US" smtClean="0"/>
              <a:t>‹#›</a:t>
            </a:fld>
            <a:endParaRPr lang="en-US"/>
          </a:p>
        </p:txBody>
      </p:sp>
    </p:spTree>
    <p:extLst>
      <p:ext uri="{BB962C8B-B14F-4D97-AF65-F5344CB8AC3E}">
        <p14:creationId xmlns:p14="http://schemas.microsoft.com/office/powerpoint/2010/main" val="184550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CD66-FCF1-4D5A-969A-3C4A771B2468}" type="datetimeFigureOut">
              <a:rPr lang="en-US" smtClean="0"/>
              <a:t>3/6/2016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2306E-A540-4E9F-9107-4740BD4828E1}" type="slidenum">
              <a:rPr lang="en-US" smtClean="0"/>
              <a:t>‹#›</a:t>
            </a:fld>
            <a:endParaRPr lang="en-US"/>
          </a:p>
        </p:txBody>
      </p:sp>
    </p:spTree>
    <p:extLst>
      <p:ext uri="{BB962C8B-B14F-4D97-AF65-F5344CB8AC3E}">
        <p14:creationId xmlns:p14="http://schemas.microsoft.com/office/powerpoint/2010/main" val="65437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780" y="304800"/>
            <a:ext cx="8686800" cy="1470025"/>
          </a:xfrm>
        </p:spPr>
        <p:txBody>
          <a:bodyPr>
            <a:noAutofit/>
          </a:bodyPr>
          <a:lstStyle/>
          <a:p>
            <a:r>
              <a:rPr lang="en-US" sz="3200" b="1" i="1" u="sng" dirty="0" smtClean="0">
                <a:latin typeface="Comic Sans MS" panose="030F0702030302020204" pitchFamily="66" charset="0"/>
              </a:rPr>
              <a:t>Over 100 </a:t>
            </a:r>
            <a:r>
              <a:rPr lang="en-US" sz="3200" b="1" i="1" u="sng" dirty="0" smtClean="0">
                <a:latin typeface="Comic Sans MS" panose="030F0702030302020204" pitchFamily="66" charset="0"/>
              </a:rPr>
              <a:t>SATS ‘</a:t>
            </a:r>
            <a:r>
              <a:rPr lang="en-US" sz="3200" b="1" i="1" u="sng" dirty="0" smtClean="0">
                <a:latin typeface="Comic Sans MS" panose="030F0702030302020204" pitchFamily="66" charset="0"/>
              </a:rPr>
              <a:t>reasoning’ questions </a:t>
            </a:r>
            <a:br>
              <a:rPr lang="en-US" sz="3200" b="1" i="1" u="sng" dirty="0" smtClean="0">
                <a:latin typeface="Comic Sans MS" panose="030F0702030302020204" pitchFamily="66" charset="0"/>
              </a:rPr>
            </a:br>
            <a:r>
              <a:rPr lang="en-US" sz="3200" b="1" i="1" u="sng" dirty="0" smtClean="0">
                <a:latin typeface="Comic Sans MS" panose="030F0702030302020204" pitchFamily="66" charset="0"/>
              </a:rPr>
              <a:t>new </a:t>
            </a:r>
            <a:r>
              <a:rPr lang="en-US" sz="3200" b="1" i="1" u="sng" dirty="0" smtClean="0">
                <a:latin typeface="Comic Sans MS" panose="030F0702030302020204" pitchFamily="66" charset="0"/>
              </a:rPr>
              <a:t>national curriculum for Year 6</a:t>
            </a:r>
            <a:endParaRPr lang="en-US" sz="3200" dirty="0"/>
          </a:p>
        </p:txBody>
      </p:sp>
      <p:sp>
        <p:nvSpPr>
          <p:cNvPr id="3" name="Subtitle 2"/>
          <p:cNvSpPr>
            <a:spLocks noGrp="1"/>
          </p:cNvSpPr>
          <p:nvPr>
            <p:ph type="subTitle" idx="1"/>
          </p:nvPr>
        </p:nvSpPr>
        <p:spPr>
          <a:xfrm>
            <a:off x="381000" y="1828800"/>
            <a:ext cx="8305800" cy="1752600"/>
          </a:xfrm>
        </p:spPr>
        <p:txBody>
          <a:bodyPr>
            <a:normAutofit fontScale="77500" lnSpcReduction="20000"/>
          </a:bodyPr>
          <a:lstStyle/>
          <a:p>
            <a:r>
              <a:rPr lang="en-US" i="1" dirty="0" smtClean="0">
                <a:solidFill>
                  <a:schemeClr val="tx1"/>
                </a:solidFill>
              </a:rPr>
              <a:t>ALL CURRICULUM OBJECTIVES ARE COVERED. </a:t>
            </a:r>
          </a:p>
          <a:p>
            <a:r>
              <a:rPr lang="en-US" i="1" dirty="0" smtClean="0">
                <a:solidFill>
                  <a:schemeClr val="tx1"/>
                </a:solidFill>
              </a:rPr>
              <a:t>These are ideal to use as starters, plenaries, homework tasks, assessment tasks, trails, intervention group challenges, G&amp;T independent tasks, follow up work, displays and more…</a:t>
            </a:r>
            <a:endParaRPr lang="en-US" i="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62" y="3181611"/>
            <a:ext cx="4304038"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81611"/>
            <a:ext cx="450778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74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In Year 1 there are 50 pupils, of whom 16 are boys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What percentage of the pupils are girls?</a:t>
            </a:r>
            <a:endParaRPr lang="en-US" sz="2800" dirty="0">
              <a:latin typeface="Comic Sans MS" panose="030F0702030302020204" pitchFamily="66" charset="0"/>
            </a:endParaRPr>
          </a:p>
        </p:txBody>
      </p:sp>
    </p:spTree>
    <p:extLst>
      <p:ext uri="{BB962C8B-B14F-4D97-AF65-F5344CB8AC3E}">
        <p14:creationId xmlns:p14="http://schemas.microsoft.com/office/powerpoint/2010/main" val="33216556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Puja shares </a:t>
            </a:r>
            <a:r>
              <a:rPr lang="en-GB" sz="2800" dirty="0" smtClean="0">
                <a:latin typeface="Comic Sans MS" panose="030F0702030302020204" pitchFamily="66" charset="0"/>
              </a:rPr>
              <a:t>15 </a:t>
            </a:r>
            <a:r>
              <a:rPr lang="en-GB" sz="2800" dirty="0">
                <a:latin typeface="Comic Sans MS" panose="030F0702030302020204" pitchFamily="66" charset="0"/>
              </a:rPr>
              <a:t>apples between some friends. Each friend gets </a:t>
            </a:r>
            <a:r>
              <a:rPr lang="en-GB" sz="2800" dirty="0" smtClean="0">
                <a:latin typeface="Comic Sans MS" panose="030F0702030302020204" pitchFamily="66" charset="0"/>
              </a:rPr>
              <a:t>0·25 </a:t>
            </a:r>
            <a:r>
              <a:rPr lang="en-GB" sz="2800" dirty="0">
                <a:latin typeface="Comic Sans MS" panose="030F0702030302020204" pitchFamily="66" charset="0"/>
              </a:rPr>
              <a:t>of an apple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friends does she share the apples with?</a:t>
            </a:r>
            <a:endParaRPr lang="en-US" sz="2800" dirty="0">
              <a:latin typeface="Comic Sans MS" panose="030F0702030302020204" pitchFamily="66" charset="0"/>
            </a:endParaRPr>
          </a:p>
        </p:txBody>
      </p:sp>
      <p:pic>
        <p:nvPicPr>
          <p:cNvPr id="10242" name="Picture 2" descr="C:\Users\erylands\AppData\Local\Microsoft\Windows\Temporary Internet Files\Content.IE5\MOHOEWAK\11402-illustration-of-a-red-appl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509" y="4343400"/>
            <a:ext cx="2134514" cy="20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6345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Puja shares </a:t>
            </a:r>
            <a:r>
              <a:rPr lang="en-GB" sz="2800" dirty="0" smtClean="0">
                <a:latin typeface="Comic Sans MS" panose="030F0702030302020204" pitchFamily="66" charset="0"/>
              </a:rPr>
              <a:t>32 </a:t>
            </a:r>
            <a:r>
              <a:rPr lang="en-GB" sz="2800" dirty="0">
                <a:latin typeface="Comic Sans MS" panose="030F0702030302020204" pitchFamily="66" charset="0"/>
              </a:rPr>
              <a:t>apples between some friends. Each friend gets </a:t>
            </a:r>
            <a:r>
              <a:rPr lang="en-GB" sz="2800" dirty="0" smtClean="0">
                <a:latin typeface="Comic Sans MS" panose="030F0702030302020204" pitchFamily="66" charset="0"/>
              </a:rPr>
              <a:t>1/3 </a:t>
            </a:r>
            <a:r>
              <a:rPr lang="en-GB" sz="2800" dirty="0">
                <a:latin typeface="Comic Sans MS" panose="030F0702030302020204" pitchFamily="66" charset="0"/>
              </a:rPr>
              <a:t>of an apple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friends does she share the apples with?</a:t>
            </a:r>
            <a:endParaRPr lang="en-US" sz="2800" dirty="0">
              <a:latin typeface="Comic Sans MS" panose="030F0702030302020204" pitchFamily="66" charset="0"/>
            </a:endParaRPr>
          </a:p>
        </p:txBody>
      </p:sp>
      <p:pic>
        <p:nvPicPr>
          <p:cNvPr id="10242" name="Picture 2" descr="C:\Users\erylands\AppData\Local\Microsoft\Windows\Temporary Internet Files\Content.IE5\MOHOEWAK\11402-illustration-of-a-red-appl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509" y="4343400"/>
            <a:ext cx="2134514" cy="20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7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In a class of children 25% are boys and the rest are girls. There are 18 girls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children are in the class?</a:t>
            </a:r>
            <a:endParaRPr lang="en-US" sz="2800" dirty="0">
              <a:latin typeface="Comic Sans MS" panose="030F0702030302020204" pitchFamily="66" charset="0"/>
            </a:endParaRPr>
          </a:p>
        </p:txBody>
      </p:sp>
    </p:spTree>
    <p:extLst>
      <p:ext uri="{BB962C8B-B14F-4D97-AF65-F5344CB8AC3E}">
        <p14:creationId xmlns:p14="http://schemas.microsoft.com/office/powerpoint/2010/main" val="332165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I share equally a length of ribbon between 8 people, and each person gets </a:t>
            </a:r>
            <a:r>
              <a:rPr lang="en-GB" sz="2800" dirty="0" smtClean="0">
                <a:latin typeface="Comic Sans MS" panose="030F0702030302020204" pitchFamily="66" charset="0"/>
              </a:rPr>
              <a:t>0·25m </a:t>
            </a:r>
            <a:r>
              <a:rPr lang="en-US" sz="2800" dirty="0" smtClean="0">
                <a:latin typeface="Comic Sans MS" panose="030F0702030302020204" pitchFamily="66" charset="0"/>
              </a:rPr>
              <a:t>of </a:t>
            </a:r>
            <a:r>
              <a:rPr lang="en-US" sz="2800" dirty="0">
                <a:latin typeface="Comic Sans MS" panose="030F0702030302020204" pitchFamily="66" charset="0"/>
              </a:rPr>
              <a:t>ribbon</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Can you work out how long the original piece of ribbon was?</a:t>
            </a:r>
            <a:endParaRPr lang="en-US" sz="2800" dirty="0">
              <a:latin typeface="Comic Sans MS" panose="030F0702030302020204" pitchFamily="66" charset="0"/>
            </a:endParaRPr>
          </a:p>
        </p:txBody>
      </p:sp>
      <p:pic>
        <p:nvPicPr>
          <p:cNvPr id="6146" name="Picture 2" descr="C:\Users\erylands\AppData\Local\Microsoft\Windows\Temporary Internet Files\Content.IE5\MH9ONSAB\Scissors-and-ribbon-9412-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06605"/>
            <a:ext cx="3030901" cy="218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Sam and Tom share 45 marbles in the ratio 2:3</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more marbles does Tom have than Sam?</a:t>
            </a:r>
            <a:endParaRPr lang="en-US" sz="2800" dirty="0">
              <a:latin typeface="Comic Sans MS" panose="030F0702030302020204" pitchFamily="66" charset="0"/>
            </a:endParaRPr>
          </a:p>
        </p:txBody>
      </p:sp>
      <p:pic>
        <p:nvPicPr>
          <p:cNvPr id="7170" name="Picture 2" descr="C:\Users\erylands\AppData\Local\Microsoft\Windows\Temporary Internet Files\Content.IE5\0IP05TX3\8928428186_6f9130a60a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7200"/>
            <a:ext cx="22288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To make a tomato pizza topping for a normal pizza, Jake uses 300 g of </a:t>
            </a:r>
            <a:r>
              <a:rPr lang="en-GB" sz="2800" dirty="0" smtClean="0">
                <a:latin typeface="Comic Sans MS" panose="030F0702030302020204" pitchFamily="66" charset="0"/>
              </a:rPr>
              <a:t>tomatoes, 120 </a:t>
            </a:r>
            <a:r>
              <a:rPr lang="en-GB" sz="2800" dirty="0">
                <a:latin typeface="Comic Sans MS" panose="030F0702030302020204" pitchFamily="66" charset="0"/>
              </a:rPr>
              <a:t>g of onions and </a:t>
            </a:r>
            <a:r>
              <a:rPr lang="en-GB" sz="2800" dirty="0" smtClean="0">
                <a:latin typeface="Comic Sans MS" panose="030F0702030302020204" pitchFamily="66" charset="0"/>
              </a:rPr>
              <a:t>75g </a:t>
            </a:r>
            <a:r>
              <a:rPr lang="en-GB" sz="2800" dirty="0">
                <a:latin typeface="Comic Sans MS" panose="030F0702030302020204" pitchFamily="66" charset="0"/>
              </a:rPr>
              <a:t>of </a:t>
            </a:r>
            <a:r>
              <a:rPr lang="en-GB" sz="2800" dirty="0" smtClean="0">
                <a:latin typeface="Comic Sans MS" panose="030F0702030302020204" pitchFamily="66" charset="0"/>
              </a:rPr>
              <a:t>mushrooms. Jake </a:t>
            </a:r>
            <a:r>
              <a:rPr lang="en-GB" sz="2800" dirty="0">
                <a:latin typeface="Comic Sans MS" panose="030F0702030302020204" pitchFamily="66" charset="0"/>
              </a:rPr>
              <a:t>wants enough sauce for a giant pizza, so he uses 900 g of tomatoes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What mass of onions will be used?</a:t>
            </a:r>
          </a:p>
          <a:p>
            <a:r>
              <a:rPr lang="en-GB" sz="2800" dirty="0">
                <a:latin typeface="Comic Sans MS" panose="030F0702030302020204" pitchFamily="66" charset="0"/>
              </a:rPr>
              <a:t>How many 120 g boxes of mushrooms will he have to buy?</a:t>
            </a:r>
            <a:endParaRPr lang="en-US" sz="2800" dirty="0">
              <a:latin typeface="Comic Sans MS" panose="030F0702030302020204" pitchFamily="66" charset="0"/>
            </a:endParaRPr>
          </a:p>
        </p:txBody>
      </p:sp>
    </p:spTree>
    <p:extLst>
      <p:ext uri="{BB962C8B-B14F-4D97-AF65-F5344CB8AC3E}">
        <p14:creationId xmlns:p14="http://schemas.microsoft.com/office/powerpoint/2010/main" val="20215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Jake has now made his giant pizza. He says, ‘I made three times as much </a:t>
            </a:r>
            <a:r>
              <a:rPr lang="en-GB" sz="2800" dirty="0" smtClean="0">
                <a:latin typeface="Comic Sans MS" panose="030F0702030302020204" pitchFamily="66" charset="0"/>
              </a:rPr>
              <a:t>sauce to </a:t>
            </a:r>
            <a:r>
              <a:rPr lang="en-GB" sz="2800" dirty="0">
                <a:latin typeface="Comic Sans MS" panose="030F0702030302020204" pitchFamily="66" charset="0"/>
              </a:rPr>
              <a:t>cover the giant pizza as I do to cover a normal pizza, so the giant pizza is </a:t>
            </a:r>
            <a:r>
              <a:rPr lang="en-GB" sz="2800" dirty="0" smtClean="0">
                <a:latin typeface="Comic Sans MS" panose="030F0702030302020204" pitchFamily="66" charset="0"/>
              </a:rPr>
              <a:t>three times </a:t>
            </a:r>
            <a:r>
              <a:rPr lang="en-GB" sz="2800" dirty="0">
                <a:latin typeface="Comic Sans MS" panose="030F0702030302020204" pitchFamily="66" charset="0"/>
              </a:rPr>
              <a:t>as big as the normal pizza</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Do you agree with Jake</a:t>
            </a:r>
            <a:r>
              <a:rPr lang="en-GB" sz="2800" dirty="0" smtClean="0">
                <a:latin typeface="Comic Sans MS" panose="030F0702030302020204" pitchFamily="66" charset="0"/>
              </a:rPr>
              <a:t>? Why?</a:t>
            </a:r>
            <a:endParaRPr lang="en-US" sz="2800" dirty="0">
              <a:latin typeface="Comic Sans MS" panose="030F0702030302020204" pitchFamily="66" charset="0"/>
            </a:endParaRPr>
          </a:p>
        </p:txBody>
      </p:sp>
    </p:spTree>
    <p:extLst>
      <p:ext uri="{BB962C8B-B14F-4D97-AF65-F5344CB8AC3E}">
        <p14:creationId xmlns:p14="http://schemas.microsoft.com/office/powerpoint/2010/main" val="20215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Harry and Jim share some marbles in the ratio 3:5.</a:t>
            </a:r>
          </a:p>
          <a:p>
            <a:pPr marL="0" indent="0">
              <a:buNone/>
            </a:pPr>
            <a:r>
              <a:rPr lang="en-GB" sz="2800" dirty="0">
                <a:latin typeface="Comic Sans MS" panose="030F0702030302020204" pitchFamily="66" charset="0"/>
              </a:rPr>
              <a:t>Jim gets 24 more marbles than Harry does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marbles did they share in total between them?</a:t>
            </a:r>
            <a:endParaRPr lang="en-US" sz="2800" dirty="0">
              <a:latin typeface="Comic Sans MS" panose="030F0702030302020204" pitchFamily="66" charset="0"/>
            </a:endParaRPr>
          </a:p>
        </p:txBody>
      </p:sp>
      <p:pic>
        <p:nvPicPr>
          <p:cNvPr id="8194" name="Picture 2" descr="C:\Users\erylands\AppData\Local\Microsoft\Windows\Temporary Internet Files\Content.IE5\N1ZOFW7Z\Vector_-_Colorful_Glass_Marbles_by_Allonzo_In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705349"/>
            <a:ext cx="2425700" cy="17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419600"/>
          </a:xfrm>
        </p:spPr>
        <p:txBody>
          <a:bodyPr>
            <a:noAutofit/>
          </a:bodyPr>
          <a:lstStyle/>
          <a:p>
            <a:pPr marL="0" indent="0">
              <a:buNone/>
            </a:pPr>
            <a:r>
              <a:rPr lang="en-GB" sz="2800" dirty="0">
                <a:latin typeface="Comic Sans MS" panose="030F0702030302020204" pitchFamily="66" charset="0"/>
              </a:rPr>
              <a:t>Ramesh is exploring two sequence-generating rules.</a:t>
            </a:r>
          </a:p>
          <a:p>
            <a:pPr marL="0" indent="0">
              <a:buNone/>
            </a:pPr>
            <a:r>
              <a:rPr lang="en-GB" sz="2800" dirty="0">
                <a:latin typeface="Comic Sans MS" panose="030F0702030302020204" pitchFamily="66" charset="0"/>
              </a:rPr>
              <a:t>Rule A is: ‘Start at 2, and then add on 5, and another 5, and another 5, and so on.’</a:t>
            </a:r>
          </a:p>
          <a:p>
            <a:pPr marL="0" indent="0">
              <a:buNone/>
            </a:pPr>
            <a:r>
              <a:rPr lang="en-GB" sz="2800" dirty="0">
                <a:latin typeface="Comic Sans MS" panose="030F0702030302020204" pitchFamily="66" charset="0"/>
              </a:rPr>
              <a:t>Rule B is: ‘Write out the numbers that are in the five times table, and then </a:t>
            </a:r>
            <a:r>
              <a:rPr lang="en-GB" sz="2800" dirty="0" smtClean="0">
                <a:latin typeface="Comic Sans MS" panose="030F0702030302020204" pitchFamily="66" charset="0"/>
              </a:rPr>
              <a:t>subtract </a:t>
            </a:r>
            <a:r>
              <a:rPr lang="en-US" sz="2800" dirty="0" smtClean="0">
                <a:latin typeface="Comic Sans MS" panose="030F0702030302020204" pitchFamily="66" charset="0"/>
              </a:rPr>
              <a:t>2 </a:t>
            </a:r>
            <a:r>
              <a:rPr lang="en-US" sz="2800" dirty="0">
                <a:latin typeface="Comic Sans MS" panose="030F0702030302020204" pitchFamily="66" charset="0"/>
              </a:rPr>
              <a:t>from each number</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What’s the same and what’s different about the sequences generated by </a:t>
            </a:r>
            <a:r>
              <a:rPr lang="en-GB" sz="2800" dirty="0" smtClean="0">
                <a:latin typeface="Comic Sans MS" panose="030F0702030302020204" pitchFamily="66" charset="0"/>
              </a:rPr>
              <a:t>these </a:t>
            </a:r>
            <a:r>
              <a:rPr lang="en-US" sz="2800" dirty="0" smtClean="0">
                <a:latin typeface="Comic Sans MS" panose="030F0702030302020204" pitchFamily="66" charset="0"/>
              </a:rPr>
              <a:t>two </a:t>
            </a:r>
            <a:r>
              <a:rPr lang="en-US" sz="2800" dirty="0">
                <a:latin typeface="Comic Sans MS" panose="030F0702030302020204" pitchFamily="66" charset="0"/>
              </a:rPr>
              <a:t>rules?</a:t>
            </a:r>
          </a:p>
        </p:txBody>
      </p:sp>
    </p:spTree>
    <p:extLst>
      <p:ext uri="{BB962C8B-B14F-4D97-AF65-F5344CB8AC3E}">
        <p14:creationId xmlns:p14="http://schemas.microsoft.com/office/powerpoint/2010/main" val="20215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447800"/>
            <a:ext cx="8229600" cy="4648200"/>
          </a:xfrm>
        </p:spPr>
        <p:txBody>
          <a:bodyPr>
            <a:noAutofit/>
          </a:bodyPr>
          <a:lstStyle/>
          <a:p>
            <a:pPr marL="0" indent="0">
              <a:buNone/>
            </a:pPr>
            <a:r>
              <a:rPr lang="en-GB" sz="2400" dirty="0">
                <a:latin typeface="Comic Sans MS" panose="030F0702030302020204" pitchFamily="66" charset="0"/>
              </a:rPr>
              <a:t>Ramesh is exploring three sequence-generating rules.</a:t>
            </a:r>
          </a:p>
          <a:p>
            <a:pPr marL="0" indent="0">
              <a:buNone/>
            </a:pPr>
            <a:r>
              <a:rPr lang="en-GB" sz="2400" dirty="0">
                <a:latin typeface="Comic Sans MS" panose="030F0702030302020204" pitchFamily="66" charset="0"/>
              </a:rPr>
              <a:t>Rule A is: ‘Start at 30, and then add on 7, and another 7, and another 7, and so on.’</a:t>
            </a:r>
          </a:p>
          <a:p>
            <a:pPr marL="0" indent="0">
              <a:buNone/>
            </a:pPr>
            <a:r>
              <a:rPr lang="en-GB" sz="2400" dirty="0">
                <a:latin typeface="Comic Sans MS" panose="030F0702030302020204" pitchFamily="66" charset="0"/>
              </a:rPr>
              <a:t>Rule B is: ‘Write out the numbers that are in the seven times table, and then add </a:t>
            </a:r>
            <a:r>
              <a:rPr lang="en-GB" sz="2400" dirty="0" smtClean="0">
                <a:latin typeface="Comic Sans MS" panose="030F0702030302020204" pitchFamily="66" charset="0"/>
              </a:rPr>
              <a:t>2 </a:t>
            </a:r>
            <a:r>
              <a:rPr lang="en-US" sz="2400" dirty="0" smtClean="0">
                <a:latin typeface="Comic Sans MS" panose="030F0702030302020204" pitchFamily="66" charset="0"/>
              </a:rPr>
              <a:t>to </a:t>
            </a:r>
            <a:r>
              <a:rPr lang="en-US" sz="2400" dirty="0">
                <a:latin typeface="Comic Sans MS" panose="030F0702030302020204" pitchFamily="66" charset="0"/>
              </a:rPr>
              <a:t>each number.’</a:t>
            </a:r>
          </a:p>
          <a:p>
            <a:pPr marL="0" indent="0">
              <a:buNone/>
            </a:pPr>
            <a:r>
              <a:rPr lang="en-GB" sz="2400" dirty="0">
                <a:latin typeface="Comic Sans MS" panose="030F0702030302020204" pitchFamily="66" charset="0"/>
              </a:rPr>
              <a:t>Rule C is: ‘Start at 51, and then add on 4, and another 4, and another 4, and so on</a:t>
            </a:r>
            <a:r>
              <a:rPr lang="en-GB" sz="2400" dirty="0" smtClean="0">
                <a:latin typeface="Comic Sans MS" panose="030F0702030302020204" pitchFamily="66" charset="0"/>
              </a:rPr>
              <a:t>.’</a:t>
            </a: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What’s the same and what’s different about the sequences generated by </a:t>
            </a:r>
            <a:r>
              <a:rPr lang="en-GB" sz="2400" dirty="0" smtClean="0">
                <a:latin typeface="Comic Sans MS" panose="030F0702030302020204" pitchFamily="66" charset="0"/>
              </a:rPr>
              <a:t>these </a:t>
            </a:r>
            <a:r>
              <a:rPr lang="en-US" sz="2400" dirty="0" smtClean="0">
                <a:latin typeface="Comic Sans MS" panose="030F0702030302020204" pitchFamily="66" charset="0"/>
              </a:rPr>
              <a:t>three </a:t>
            </a:r>
            <a:r>
              <a:rPr lang="en-US" sz="2400" dirty="0">
                <a:latin typeface="Comic Sans MS" panose="030F0702030302020204" pitchFamily="66" charset="0"/>
              </a:rPr>
              <a:t>rules?</a:t>
            </a:r>
          </a:p>
          <a:p>
            <a:r>
              <a:rPr lang="en-GB" sz="2400" dirty="0">
                <a:latin typeface="Comic Sans MS" panose="030F0702030302020204" pitchFamily="66" charset="0"/>
              </a:rPr>
              <a:t>Explain why any common patterns occur.</a:t>
            </a:r>
            <a:endParaRPr lang="en-US" sz="2400" dirty="0">
              <a:latin typeface="Comic Sans MS" panose="030F0702030302020204" pitchFamily="66" charset="0"/>
            </a:endParaRPr>
          </a:p>
        </p:txBody>
      </p:sp>
    </p:spTree>
    <p:extLst>
      <p:ext uri="{BB962C8B-B14F-4D97-AF65-F5344CB8AC3E}">
        <p14:creationId xmlns:p14="http://schemas.microsoft.com/office/powerpoint/2010/main" val="311085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371600"/>
            <a:ext cx="8229600" cy="4724400"/>
          </a:xfrm>
        </p:spPr>
        <p:txBody>
          <a:bodyPr>
            <a:noAutofit/>
          </a:bodyPr>
          <a:lstStyle/>
          <a:p>
            <a:pPr marL="0" indent="0">
              <a:buNone/>
            </a:pPr>
            <a:r>
              <a:rPr lang="en-GB" sz="2400" dirty="0" err="1">
                <a:latin typeface="Comic Sans MS" panose="030F0702030302020204" pitchFamily="66" charset="0"/>
              </a:rPr>
              <a:t>Roshni</a:t>
            </a:r>
            <a:r>
              <a:rPr lang="en-GB" sz="2400" dirty="0">
                <a:latin typeface="Comic Sans MS" panose="030F0702030302020204" pitchFamily="66" charset="0"/>
              </a:rPr>
              <a:t> and Darren are using sequence-generating rules.</a:t>
            </a:r>
          </a:p>
          <a:p>
            <a:pPr marL="0" indent="0">
              <a:buNone/>
            </a:pPr>
            <a:r>
              <a:rPr lang="en-GB" sz="2400" dirty="0" err="1">
                <a:latin typeface="Comic Sans MS" panose="030F0702030302020204" pitchFamily="66" charset="0"/>
              </a:rPr>
              <a:t>Roshni’s</a:t>
            </a:r>
            <a:r>
              <a:rPr lang="en-GB" sz="2400" dirty="0">
                <a:latin typeface="Comic Sans MS" panose="030F0702030302020204" pitchFamily="66" charset="0"/>
              </a:rPr>
              <a:t> rule is: ‘Start at 4, and then add on 5, and another 5, and another 5, </a:t>
            </a:r>
            <a:r>
              <a:rPr lang="en-GB" sz="2400" dirty="0" smtClean="0">
                <a:latin typeface="Comic Sans MS" panose="030F0702030302020204" pitchFamily="66" charset="0"/>
              </a:rPr>
              <a:t>and </a:t>
            </a:r>
            <a:r>
              <a:rPr lang="en-US" sz="2400" dirty="0" smtClean="0">
                <a:latin typeface="Comic Sans MS" panose="030F0702030302020204" pitchFamily="66" charset="0"/>
              </a:rPr>
              <a:t>so </a:t>
            </a:r>
            <a:r>
              <a:rPr lang="en-US" sz="2400" dirty="0">
                <a:latin typeface="Comic Sans MS" panose="030F0702030302020204" pitchFamily="66" charset="0"/>
              </a:rPr>
              <a:t>on.’</a:t>
            </a:r>
          </a:p>
          <a:p>
            <a:pPr marL="0" indent="0">
              <a:buNone/>
            </a:pPr>
            <a:r>
              <a:rPr lang="en-GB" sz="2400" dirty="0">
                <a:latin typeface="Comic Sans MS" panose="030F0702030302020204" pitchFamily="66" charset="0"/>
              </a:rPr>
              <a:t>Darren’s rule is: ‘Write out the numbers that are multiples of 5, starting with 5, </a:t>
            </a:r>
            <a:r>
              <a:rPr lang="en-GB" sz="2400" dirty="0" smtClean="0">
                <a:latin typeface="Comic Sans MS" panose="030F0702030302020204" pitchFamily="66" charset="0"/>
              </a:rPr>
              <a:t>and then </a:t>
            </a:r>
            <a:r>
              <a:rPr lang="en-GB" sz="2400" dirty="0">
                <a:latin typeface="Comic Sans MS" panose="030F0702030302020204" pitchFamily="66" charset="0"/>
              </a:rPr>
              <a:t>subtract 1 from each number.’</a:t>
            </a:r>
          </a:p>
          <a:p>
            <a:pPr marL="0" indent="0">
              <a:buNone/>
            </a:pPr>
            <a:r>
              <a:rPr lang="en-GB" sz="2400" dirty="0" err="1">
                <a:latin typeface="Comic Sans MS" panose="030F0702030302020204" pitchFamily="66" charset="0"/>
              </a:rPr>
              <a:t>Roshni</a:t>
            </a:r>
            <a:r>
              <a:rPr lang="en-GB" sz="2400" dirty="0">
                <a:latin typeface="Comic Sans MS" panose="030F0702030302020204" pitchFamily="66" charset="0"/>
              </a:rPr>
              <a:t> and Darren notice that the first few numbers in the sequences </a:t>
            </a:r>
            <a:r>
              <a:rPr lang="en-GB" sz="2400" dirty="0" smtClean="0">
                <a:latin typeface="Comic Sans MS" panose="030F0702030302020204" pitchFamily="66" charset="0"/>
              </a:rPr>
              <a:t>generated by </a:t>
            </a:r>
            <a:r>
              <a:rPr lang="en-GB" sz="2400" dirty="0">
                <a:latin typeface="Comic Sans MS" panose="030F0702030302020204" pitchFamily="66" charset="0"/>
              </a:rPr>
              <a:t>each of their rules are the same. They think that all the numbers in </a:t>
            </a:r>
            <a:r>
              <a:rPr lang="en-GB" sz="2400" dirty="0" smtClean="0">
                <a:latin typeface="Comic Sans MS" panose="030F0702030302020204" pitchFamily="66" charset="0"/>
              </a:rPr>
              <a:t>the sequences </a:t>
            </a:r>
            <a:r>
              <a:rPr lang="en-GB" sz="2400" dirty="0">
                <a:latin typeface="Comic Sans MS" panose="030F0702030302020204" pitchFamily="66" charset="0"/>
              </a:rPr>
              <a:t>generated by each of their rules will be the same</a:t>
            </a:r>
            <a:r>
              <a:rPr lang="en-GB" sz="2400" dirty="0" smtClean="0">
                <a:latin typeface="Comic Sans MS" panose="030F0702030302020204" pitchFamily="66" charset="0"/>
              </a:rPr>
              <a:t>.</a:t>
            </a: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Do you agree? Explain your decision</a:t>
            </a:r>
            <a:r>
              <a:rPr lang="en-GB" sz="2800" dirty="0" smtClean="0">
                <a:latin typeface="Comic Sans MS" panose="030F0702030302020204" pitchFamily="66" charset="0"/>
              </a:rPr>
              <a:t>.</a:t>
            </a:r>
            <a:endParaRPr lang="en-US" sz="2800" dirty="0">
              <a:latin typeface="Comic Sans MS" panose="030F0702030302020204" pitchFamily="66" charset="0"/>
            </a:endParaRPr>
          </a:p>
        </p:txBody>
      </p:sp>
    </p:spTree>
    <p:extLst>
      <p:ext uri="{BB962C8B-B14F-4D97-AF65-F5344CB8AC3E}">
        <p14:creationId xmlns:p14="http://schemas.microsoft.com/office/powerpoint/2010/main" val="311085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You can buy 3 pots of banana yoghurt for £2·40 </a:t>
            </a:r>
            <a:endParaRPr lang="en-GB" sz="2800" dirty="0" smtClean="0">
              <a:latin typeface="Comic Sans MS" panose="030F0702030302020204" pitchFamily="66" charset="0"/>
            </a:endParaRP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much will it cost to buy 12 pots of banana yoghurt?</a:t>
            </a:r>
            <a:endParaRPr lang="en-US" sz="2800" dirty="0">
              <a:latin typeface="Comic Sans MS" panose="030F0702030302020204" pitchFamily="66" charset="0"/>
            </a:endParaRPr>
          </a:p>
        </p:txBody>
      </p:sp>
      <p:pic>
        <p:nvPicPr>
          <p:cNvPr id="1026" name="Picture 2" descr="C:\Users\erylands\AppData\Local\Microsoft\Windows\Temporary Internet Files\Content.IE5\Q10LG0IX\yogu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48162"/>
            <a:ext cx="19335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295400"/>
            <a:ext cx="8229600" cy="4419600"/>
          </a:xfrm>
        </p:spPr>
        <p:txBody>
          <a:bodyPr>
            <a:noAutofit/>
          </a:bodyPr>
          <a:lstStyle/>
          <a:p>
            <a:pPr marL="0" indent="0">
              <a:buNone/>
            </a:pPr>
            <a:r>
              <a:rPr lang="en-GB" sz="2800" dirty="0" err="1">
                <a:latin typeface="Comic Sans MS" panose="030F0702030302020204" pitchFamily="66" charset="0"/>
              </a:rPr>
              <a:t>Roshni</a:t>
            </a:r>
            <a:r>
              <a:rPr lang="en-GB" sz="2800" dirty="0">
                <a:latin typeface="Comic Sans MS" panose="030F0702030302020204" pitchFamily="66" charset="0"/>
              </a:rPr>
              <a:t> and Darren are using sequence-generating rules.</a:t>
            </a:r>
          </a:p>
          <a:p>
            <a:pPr marL="0" indent="0">
              <a:buNone/>
            </a:pPr>
            <a:r>
              <a:rPr lang="en-GB" sz="2800" dirty="0" err="1">
                <a:latin typeface="Comic Sans MS" panose="030F0702030302020204" pitchFamily="66" charset="0"/>
              </a:rPr>
              <a:t>Roshni’s</a:t>
            </a:r>
            <a:r>
              <a:rPr lang="en-GB" sz="2800" dirty="0">
                <a:latin typeface="Comic Sans MS" panose="030F0702030302020204" pitchFamily="66" charset="0"/>
              </a:rPr>
              <a:t> rule is: ‘Start at 5, and then add on 9, and another 9, and another 9, </a:t>
            </a:r>
            <a:r>
              <a:rPr lang="en-GB" sz="2800" dirty="0" smtClean="0">
                <a:latin typeface="Comic Sans MS" panose="030F0702030302020204" pitchFamily="66" charset="0"/>
              </a:rPr>
              <a:t>and </a:t>
            </a:r>
            <a:r>
              <a:rPr lang="en-US" sz="2800" dirty="0" smtClean="0">
                <a:latin typeface="Comic Sans MS" panose="030F0702030302020204" pitchFamily="66" charset="0"/>
              </a:rPr>
              <a:t>so </a:t>
            </a:r>
            <a:r>
              <a:rPr lang="en-US" sz="2800" dirty="0">
                <a:latin typeface="Comic Sans MS" panose="030F0702030302020204" pitchFamily="66" charset="0"/>
              </a:rPr>
              <a:t>on.’</a:t>
            </a:r>
          </a:p>
          <a:p>
            <a:pPr marL="0" indent="0">
              <a:buNone/>
            </a:pPr>
            <a:r>
              <a:rPr lang="en-GB" sz="2800" dirty="0">
                <a:latin typeface="Comic Sans MS" panose="030F0702030302020204" pitchFamily="66" charset="0"/>
              </a:rPr>
              <a:t>Darren’s rule is: ‘Write out the numbers that are multiples of 3, starting with 3, </a:t>
            </a:r>
            <a:r>
              <a:rPr lang="en-GB" sz="2800" dirty="0" smtClean="0">
                <a:latin typeface="Comic Sans MS" panose="030F0702030302020204" pitchFamily="66" charset="0"/>
              </a:rPr>
              <a:t>and then </a:t>
            </a:r>
            <a:r>
              <a:rPr lang="en-GB" sz="2800" dirty="0">
                <a:latin typeface="Comic Sans MS" panose="030F0702030302020204" pitchFamily="66" charset="0"/>
              </a:rPr>
              <a:t>subtract 1 from each number.’</a:t>
            </a:r>
          </a:p>
          <a:p>
            <a:r>
              <a:rPr lang="en-GB" sz="2800" dirty="0">
                <a:latin typeface="Comic Sans MS" panose="030F0702030302020204" pitchFamily="66" charset="0"/>
              </a:rPr>
              <a:t>What might </a:t>
            </a:r>
            <a:r>
              <a:rPr lang="en-GB" sz="2800" dirty="0" err="1">
                <a:latin typeface="Comic Sans MS" panose="030F0702030302020204" pitchFamily="66" charset="0"/>
              </a:rPr>
              <a:t>Roshni</a:t>
            </a:r>
            <a:r>
              <a:rPr lang="en-GB" sz="2800" dirty="0">
                <a:latin typeface="Comic Sans MS" panose="030F0702030302020204" pitchFamily="66" charset="0"/>
              </a:rPr>
              <a:t> and Darren notice about the numbers in the </a:t>
            </a:r>
            <a:r>
              <a:rPr lang="en-GB" sz="2800" dirty="0" smtClean="0">
                <a:latin typeface="Comic Sans MS" panose="030F0702030302020204" pitchFamily="66" charset="0"/>
              </a:rPr>
              <a:t>sequences generated </a:t>
            </a:r>
            <a:r>
              <a:rPr lang="en-GB" sz="2800" dirty="0">
                <a:latin typeface="Comic Sans MS" panose="030F0702030302020204" pitchFamily="66" charset="0"/>
              </a:rPr>
              <a:t>by each of these rules?</a:t>
            </a:r>
          </a:p>
          <a:p>
            <a:r>
              <a:rPr lang="en-US" sz="2800" dirty="0">
                <a:latin typeface="Comic Sans MS" panose="030F0702030302020204" pitchFamily="66" charset="0"/>
              </a:rPr>
              <a:t>Explain your reasoning.</a:t>
            </a:r>
          </a:p>
        </p:txBody>
      </p:sp>
    </p:spTree>
    <p:extLst>
      <p:ext uri="{BB962C8B-B14F-4D97-AF65-F5344CB8AC3E}">
        <p14:creationId xmlns:p14="http://schemas.microsoft.com/office/powerpoint/2010/main" val="311085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447800"/>
            <a:ext cx="8229600" cy="4419600"/>
          </a:xfrm>
        </p:spPr>
        <p:txBody>
          <a:bodyPr>
            <a:noAutofit/>
          </a:bodyPr>
          <a:lstStyle/>
          <a:p>
            <a:pPr marL="0" indent="0">
              <a:buNone/>
            </a:pPr>
            <a:r>
              <a:rPr lang="en-GB" sz="2800" dirty="0">
                <a:latin typeface="Comic Sans MS" panose="030F0702030302020204" pitchFamily="66" charset="0"/>
              </a:rPr>
              <a:t>On New Year’s Eve, Polly has £3·50 in her money box. On 1 January she puts </a:t>
            </a:r>
            <a:r>
              <a:rPr lang="en-GB" sz="2800" dirty="0" smtClean="0">
                <a:latin typeface="Comic Sans MS" panose="030F0702030302020204" pitchFamily="66" charset="0"/>
              </a:rPr>
              <a:t>30p into </a:t>
            </a:r>
            <a:r>
              <a:rPr lang="en-GB" sz="2800" dirty="0">
                <a:latin typeface="Comic Sans MS" panose="030F0702030302020204" pitchFamily="66" charset="0"/>
              </a:rPr>
              <a:t>her money box. On 2 January she puts another 30p into her money box. </a:t>
            </a:r>
            <a:r>
              <a:rPr lang="en-GB" sz="2800" dirty="0" smtClean="0">
                <a:latin typeface="Comic Sans MS" panose="030F0702030302020204" pitchFamily="66" charset="0"/>
              </a:rPr>
              <a:t>She continues </a:t>
            </a:r>
            <a:r>
              <a:rPr lang="en-GB" sz="2800" dirty="0">
                <a:latin typeface="Comic Sans MS" panose="030F0702030302020204" pitchFamily="66" charset="0"/>
              </a:rPr>
              <a:t>putting in 30p every day.</a:t>
            </a:r>
          </a:p>
          <a:p>
            <a:r>
              <a:rPr lang="en-GB" sz="2800" dirty="0">
                <a:latin typeface="Comic Sans MS" panose="030F0702030302020204" pitchFamily="66" charset="0"/>
              </a:rPr>
              <a:t>How much money is in the box on 10 January?</a:t>
            </a:r>
          </a:p>
          <a:p>
            <a:r>
              <a:rPr lang="en-GB" sz="2800" dirty="0">
                <a:latin typeface="Comic Sans MS" panose="030F0702030302020204" pitchFamily="66" charset="0"/>
              </a:rPr>
              <a:t>How much money is in the box on 10 February?</a:t>
            </a:r>
          </a:p>
          <a:p>
            <a:r>
              <a:rPr lang="en-GB" sz="2800" dirty="0">
                <a:latin typeface="Comic Sans MS" panose="030F0702030302020204" pitchFamily="66" charset="0"/>
              </a:rPr>
              <a:t>Write a sequence-generating rule for working out the amount of money in </a:t>
            </a:r>
            <a:r>
              <a:rPr lang="en-GB" sz="2800" dirty="0" smtClean="0">
                <a:latin typeface="Comic Sans MS" panose="030F0702030302020204" pitchFamily="66" charset="0"/>
              </a:rPr>
              <a:t>the money </a:t>
            </a:r>
            <a:r>
              <a:rPr lang="en-GB" sz="2800" dirty="0">
                <a:latin typeface="Comic Sans MS" panose="030F0702030302020204" pitchFamily="66" charset="0"/>
              </a:rPr>
              <a:t>box on any day in January.</a:t>
            </a:r>
            <a:endParaRPr lang="en-US" sz="2800" dirty="0">
              <a:latin typeface="Comic Sans MS" panose="030F0702030302020204" pitchFamily="66" charset="0"/>
            </a:endParaRPr>
          </a:p>
        </p:txBody>
      </p:sp>
    </p:spTree>
    <p:extLst>
      <p:ext uri="{BB962C8B-B14F-4D97-AF65-F5344CB8AC3E}">
        <p14:creationId xmlns:p14="http://schemas.microsoft.com/office/powerpoint/2010/main" val="31108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295400"/>
            <a:ext cx="8229600" cy="4419600"/>
          </a:xfrm>
        </p:spPr>
        <p:txBody>
          <a:bodyPr>
            <a:noAutofit/>
          </a:bodyPr>
          <a:lstStyle/>
          <a:p>
            <a:pPr marL="0" indent="0">
              <a:buNone/>
            </a:pPr>
            <a:r>
              <a:rPr lang="en-GB" sz="2800" dirty="0">
                <a:latin typeface="Comic Sans MS" panose="030F0702030302020204" pitchFamily="66" charset="0"/>
              </a:rPr>
              <a:t>On New Year’s Eve, Polly has £3·50 in her money box. On 1 January she puts </a:t>
            </a:r>
            <a:r>
              <a:rPr lang="en-GB" sz="2800" dirty="0" smtClean="0">
                <a:latin typeface="Comic Sans MS" panose="030F0702030302020204" pitchFamily="66" charset="0"/>
              </a:rPr>
              <a:t>30p into </a:t>
            </a:r>
            <a:r>
              <a:rPr lang="en-GB" sz="2800" dirty="0">
                <a:latin typeface="Comic Sans MS" panose="030F0702030302020204" pitchFamily="66" charset="0"/>
              </a:rPr>
              <a:t>her money box. On 2 January she puts another 30p into her money box. </a:t>
            </a:r>
            <a:r>
              <a:rPr lang="en-GB" sz="2800" dirty="0" smtClean="0">
                <a:latin typeface="Comic Sans MS" panose="030F0702030302020204" pitchFamily="66" charset="0"/>
              </a:rPr>
              <a:t>She continues </a:t>
            </a:r>
            <a:r>
              <a:rPr lang="en-GB" sz="2800" dirty="0">
                <a:latin typeface="Comic Sans MS" panose="030F0702030302020204" pitchFamily="66" charset="0"/>
              </a:rPr>
              <a:t>putting in 30p every day.</a:t>
            </a:r>
          </a:p>
          <a:p>
            <a:r>
              <a:rPr lang="en-GB" sz="2800" dirty="0">
                <a:latin typeface="Comic Sans MS" panose="030F0702030302020204" pitchFamily="66" charset="0"/>
              </a:rPr>
              <a:t>On what date is there exactly £8 in Polly’s money box?</a:t>
            </a:r>
          </a:p>
          <a:p>
            <a:r>
              <a:rPr lang="en-GB" sz="2800" dirty="0">
                <a:latin typeface="Comic Sans MS" panose="030F0702030302020204" pitchFamily="66" charset="0"/>
              </a:rPr>
              <a:t>On what date does Polly’s money box first contain more than £15?</a:t>
            </a:r>
          </a:p>
          <a:p>
            <a:r>
              <a:rPr lang="en-GB" sz="2800" dirty="0">
                <a:latin typeface="Comic Sans MS" panose="030F0702030302020204" pitchFamily="66" charset="0"/>
              </a:rPr>
              <a:t>Write a sequence-generating rule for working out the amount of money in </a:t>
            </a:r>
            <a:r>
              <a:rPr lang="en-GB" sz="2800" dirty="0" smtClean="0">
                <a:latin typeface="Comic Sans MS" panose="030F0702030302020204" pitchFamily="66" charset="0"/>
              </a:rPr>
              <a:t>the money </a:t>
            </a:r>
            <a:r>
              <a:rPr lang="en-GB" sz="2800" dirty="0">
                <a:latin typeface="Comic Sans MS" panose="030F0702030302020204" pitchFamily="66" charset="0"/>
              </a:rPr>
              <a:t>box on any day.</a:t>
            </a:r>
            <a:endParaRPr lang="en-US" sz="2800" dirty="0">
              <a:latin typeface="Comic Sans MS" panose="030F0702030302020204" pitchFamily="66" charset="0"/>
            </a:endParaRPr>
          </a:p>
        </p:txBody>
      </p:sp>
    </p:spTree>
    <p:extLst>
      <p:ext uri="{BB962C8B-B14F-4D97-AF65-F5344CB8AC3E}">
        <p14:creationId xmlns:p14="http://schemas.microsoft.com/office/powerpoint/2010/main" val="311085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419600"/>
          </a:xfrm>
        </p:spPr>
        <p:txBody>
          <a:bodyPr>
            <a:noAutofit/>
          </a:bodyPr>
          <a:lstStyle/>
          <a:p>
            <a:pPr marL="0" indent="0">
              <a:buNone/>
            </a:pPr>
            <a:r>
              <a:rPr lang="en-GB" sz="2800" dirty="0">
                <a:latin typeface="Comic Sans MS" panose="030F0702030302020204" pitchFamily="66" charset="0"/>
              </a:rPr>
              <a:t>Which of the following statements do you agree with? Explain your decisions.</a:t>
            </a:r>
          </a:p>
          <a:p>
            <a:r>
              <a:rPr lang="en-GB" sz="2800" dirty="0">
                <a:latin typeface="Comic Sans MS" panose="030F0702030302020204" pitchFamily="66" charset="0"/>
              </a:rPr>
              <a:t>The value 5 satisfies the symbol sentence </a:t>
            </a: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3 × __ </a:t>
            </a:r>
            <a:r>
              <a:rPr lang="en-GB" sz="2800" dirty="0">
                <a:latin typeface="Comic Sans MS" panose="030F0702030302020204" pitchFamily="66" charset="0"/>
              </a:rPr>
              <a:t>+ 2 = 17</a:t>
            </a:r>
          </a:p>
          <a:p>
            <a:r>
              <a:rPr lang="en-GB" sz="2800" dirty="0">
                <a:latin typeface="Comic Sans MS" panose="030F0702030302020204" pitchFamily="66" charset="0"/>
              </a:rPr>
              <a:t>The value 7 satisfies the symbol sentence </a:t>
            </a: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3 </a:t>
            </a:r>
            <a:r>
              <a:rPr lang="en-GB" sz="2800" dirty="0">
                <a:latin typeface="Comic Sans MS" panose="030F0702030302020204" pitchFamily="66" charset="0"/>
              </a:rPr>
              <a:t>+ </a:t>
            </a:r>
            <a:r>
              <a:rPr lang="en-GB" sz="2800" dirty="0" smtClean="0">
                <a:latin typeface="Comic Sans MS" panose="030F0702030302020204" pitchFamily="66" charset="0"/>
              </a:rPr>
              <a:t>__ × </a:t>
            </a:r>
            <a:r>
              <a:rPr lang="en-GB" sz="2800" dirty="0">
                <a:latin typeface="Comic Sans MS" panose="030F0702030302020204" pitchFamily="66" charset="0"/>
              </a:rPr>
              <a:t>2 = 10 </a:t>
            </a:r>
            <a:r>
              <a:rPr lang="en-GB" sz="2800" dirty="0" smtClean="0">
                <a:latin typeface="Comic Sans MS" panose="030F0702030302020204" pitchFamily="66" charset="0"/>
              </a:rPr>
              <a:t>+ __</a:t>
            </a:r>
            <a:endParaRPr lang="en-GB" sz="2800" dirty="0">
              <a:latin typeface="Comic Sans MS" panose="030F0702030302020204" pitchFamily="66" charset="0"/>
            </a:endParaRPr>
          </a:p>
          <a:p>
            <a:r>
              <a:rPr lang="en-GB" sz="2800" dirty="0">
                <a:latin typeface="Comic Sans MS" panose="030F0702030302020204" pitchFamily="66" charset="0"/>
              </a:rPr>
              <a:t>The value 6 solves the equation 20 – </a:t>
            </a:r>
            <a:r>
              <a:rPr lang="en-GB" sz="2800" i="1" dirty="0">
                <a:latin typeface="Comic Sans MS" panose="030F0702030302020204" pitchFamily="66" charset="0"/>
              </a:rPr>
              <a:t>x </a:t>
            </a:r>
            <a:r>
              <a:rPr lang="en-GB" sz="2800" dirty="0">
                <a:latin typeface="Comic Sans MS" panose="030F0702030302020204" pitchFamily="66" charset="0"/>
              </a:rPr>
              <a:t>= 10</a:t>
            </a:r>
          </a:p>
          <a:p>
            <a:r>
              <a:rPr lang="en-GB" sz="2800" dirty="0">
                <a:latin typeface="Comic Sans MS" panose="030F0702030302020204" pitchFamily="66" charset="0"/>
              </a:rPr>
              <a:t>The value 5 solves the equation 20 ÷ </a:t>
            </a:r>
            <a:r>
              <a:rPr lang="en-GB" sz="2800" i="1" dirty="0">
                <a:latin typeface="Comic Sans MS" panose="030F0702030302020204" pitchFamily="66" charset="0"/>
              </a:rPr>
              <a:t>x </a:t>
            </a:r>
            <a:r>
              <a:rPr lang="en-GB" sz="2800" dirty="0">
                <a:latin typeface="Comic Sans MS" panose="030F0702030302020204" pitchFamily="66" charset="0"/>
              </a:rPr>
              <a:t>= </a:t>
            </a:r>
            <a:r>
              <a:rPr lang="en-GB" sz="2800" i="1" dirty="0">
                <a:latin typeface="Comic Sans MS" panose="030F0702030302020204" pitchFamily="66" charset="0"/>
              </a:rPr>
              <a:t>x </a:t>
            </a:r>
            <a:r>
              <a:rPr lang="en-GB" sz="2800" dirty="0">
                <a:latin typeface="Comic Sans MS" panose="030F0702030302020204" pitchFamily="66" charset="0"/>
              </a:rPr>
              <a:t>– 1</a:t>
            </a:r>
            <a:endParaRPr lang="en-US" sz="2800" dirty="0">
              <a:latin typeface="Comic Sans MS" panose="030F0702030302020204" pitchFamily="66" charset="0"/>
            </a:endParaRPr>
          </a:p>
        </p:txBody>
      </p:sp>
    </p:spTree>
    <p:extLst>
      <p:ext uri="{BB962C8B-B14F-4D97-AF65-F5344CB8AC3E}">
        <p14:creationId xmlns:p14="http://schemas.microsoft.com/office/powerpoint/2010/main" val="311085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419600"/>
          </a:xfrm>
        </p:spPr>
        <p:txBody>
          <a:bodyPr>
            <a:noAutofit/>
          </a:bodyPr>
          <a:lstStyle/>
          <a:p>
            <a:pPr marL="0" indent="0">
              <a:buNone/>
            </a:pPr>
            <a:r>
              <a:rPr lang="en-GB" sz="2800" dirty="0">
                <a:latin typeface="Comic Sans MS" panose="030F0702030302020204" pitchFamily="66" charset="0"/>
              </a:rPr>
              <a:t>Which of the following statements do you agree with? Explain your decisions.</a:t>
            </a:r>
          </a:p>
          <a:p>
            <a:r>
              <a:rPr lang="en-GB" sz="2800" dirty="0">
                <a:latin typeface="Comic Sans MS" panose="030F0702030302020204" pitchFamily="66" charset="0"/>
              </a:rPr>
              <a:t>There is a whole number that satisfies the symbol sentence 5 × </a:t>
            </a:r>
            <a:r>
              <a:rPr lang="en-GB" sz="2800" dirty="0" smtClean="0">
                <a:latin typeface="Comic Sans MS" panose="030F0702030302020204" pitchFamily="66" charset="0"/>
              </a:rPr>
              <a:t>___ – </a:t>
            </a:r>
            <a:r>
              <a:rPr lang="en-GB" sz="2800" dirty="0">
                <a:latin typeface="Comic Sans MS" panose="030F0702030302020204" pitchFamily="66" charset="0"/>
              </a:rPr>
              <a:t>3 = 42</a:t>
            </a:r>
          </a:p>
          <a:p>
            <a:r>
              <a:rPr lang="en-GB" sz="2800" dirty="0">
                <a:latin typeface="Comic Sans MS" panose="030F0702030302020204" pitchFamily="66" charset="0"/>
              </a:rPr>
              <a:t>There is a whole number that satisfies the symbol sentence 5 </a:t>
            </a:r>
            <a:r>
              <a:rPr lang="en-GB" sz="2800" dirty="0" smtClean="0">
                <a:latin typeface="Comic Sans MS" panose="030F0702030302020204" pitchFamily="66" charset="0"/>
              </a:rPr>
              <a:t>+ ___ </a:t>
            </a:r>
            <a:r>
              <a:rPr lang="en-GB" sz="2800" dirty="0">
                <a:latin typeface="Comic Sans MS" panose="030F0702030302020204" pitchFamily="66" charset="0"/>
              </a:rPr>
              <a:t>× 3 = 42</a:t>
            </a:r>
          </a:p>
          <a:p>
            <a:r>
              <a:rPr lang="en-GB" sz="2800" dirty="0">
                <a:latin typeface="Comic Sans MS" panose="030F0702030302020204" pitchFamily="66" charset="0"/>
              </a:rPr>
              <a:t>There is a whole number that solves the equation 10 – </a:t>
            </a:r>
            <a:r>
              <a:rPr lang="en-GB" sz="2800" i="1" dirty="0">
                <a:latin typeface="Comic Sans MS" panose="030F0702030302020204" pitchFamily="66" charset="0"/>
              </a:rPr>
              <a:t>x </a:t>
            </a:r>
            <a:r>
              <a:rPr lang="en-GB" sz="2800" dirty="0">
                <a:latin typeface="Comic Sans MS" panose="030F0702030302020204" pitchFamily="66" charset="0"/>
              </a:rPr>
              <a:t>= 4</a:t>
            </a:r>
            <a:r>
              <a:rPr lang="en-GB" sz="2800" i="1" dirty="0">
                <a:latin typeface="Comic Sans MS" panose="030F0702030302020204" pitchFamily="66" charset="0"/>
              </a:rPr>
              <a:t>x</a:t>
            </a:r>
          </a:p>
          <a:p>
            <a:r>
              <a:rPr lang="en-GB" sz="2800" dirty="0">
                <a:latin typeface="Comic Sans MS" panose="030F0702030302020204" pitchFamily="66" charset="0"/>
              </a:rPr>
              <a:t>There is a whole number that solves the equation 20 ÷ </a:t>
            </a:r>
            <a:r>
              <a:rPr lang="en-GB" sz="2800" i="1" dirty="0">
                <a:latin typeface="Comic Sans MS" panose="030F0702030302020204" pitchFamily="66" charset="0"/>
              </a:rPr>
              <a:t>x </a:t>
            </a:r>
            <a:r>
              <a:rPr lang="en-GB" sz="2800" dirty="0">
                <a:latin typeface="Comic Sans MS" panose="030F0702030302020204" pitchFamily="66" charset="0"/>
              </a:rPr>
              <a:t>= </a:t>
            </a:r>
            <a:r>
              <a:rPr lang="en-GB" sz="2800" i="1" dirty="0">
                <a:latin typeface="Comic Sans MS" panose="030F0702030302020204" pitchFamily="66" charset="0"/>
              </a:rPr>
              <a:t>x</a:t>
            </a:r>
            <a:endParaRPr lang="en-US" sz="2800" dirty="0">
              <a:latin typeface="Comic Sans MS" panose="030F0702030302020204" pitchFamily="66" charset="0"/>
            </a:endParaRPr>
          </a:p>
        </p:txBody>
      </p:sp>
    </p:spTree>
    <p:extLst>
      <p:ext uri="{BB962C8B-B14F-4D97-AF65-F5344CB8AC3E}">
        <p14:creationId xmlns:p14="http://schemas.microsoft.com/office/powerpoint/2010/main" val="1718714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419600"/>
          </a:xfrm>
        </p:spPr>
        <p:txBody>
          <a:bodyPr>
            <a:noAutofit/>
          </a:bodyPr>
          <a:lstStyle/>
          <a:p>
            <a:r>
              <a:rPr lang="en-GB" sz="2800" dirty="0">
                <a:latin typeface="Comic Sans MS" panose="030F0702030302020204" pitchFamily="66" charset="0"/>
              </a:rPr>
              <a:t>I am going to buy some 11p stamps and some 17p stamps.</a:t>
            </a:r>
          </a:p>
          <a:p>
            <a:r>
              <a:rPr lang="en-GB" sz="2800" dirty="0">
                <a:latin typeface="Comic Sans MS" panose="030F0702030302020204" pitchFamily="66" charset="0"/>
              </a:rPr>
              <a:t>I want to spend exactly 95p. Write this as a symbol sentence and find </a:t>
            </a:r>
            <a:r>
              <a:rPr lang="en-GB" sz="2800" dirty="0" smtClean="0">
                <a:latin typeface="Comic Sans MS" panose="030F0702030302020204" pitchFamily="66" charset="0"/>
              </a:rPr>
              <a:t>whole number </a:t>
            </a:r>
            <a:r>
              <a:rPr lang="en-GB" sz="2800" dirty="0">
                <a:latin typeface="Comic Sans MS" panose="030F0702030302020204" pitchFamily="66" charset="0"/>
              </a:rPr>
              <a:t>values that satisfy your sentence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Now tell me how many of each stamp I should buy.</a:t>
            </a:r>
            <a:endParaRPr lang="en-US" sz="2800" dirty="0">
              <a:latin typeface="Comic Sans MS" panose="030F0702030302020204" pitchFamily="66" charset="0"/>
            </a:endParaRPr>
          </a:p>
        </p:txBody>
      </p:sp>
      <p:pic>
        <p:nvPicPr>
          <p:cNvPr id="9218" name="Picture 2" descr="C:\Users\erylands\AppData\Local\Microsoft\Windows\Temporary Internet Files\Content.IE5\0IP05TX3\Paris_stam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1816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1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419600"/>
          </a:xfrm>
        </p:spPr>
        <p:txBody>
          <a:bodyPr>
            <a:noAutofit/>
          </a:bodyPr>
          <a:lstStyle/>
          <a:p>
            <a:pPr marL="0" indent="0">
              <a:buNone/>
            </a:pPr>
            <a:r>
              <a:rPr lang="en-GB" sz="2800" dirty="0">
                <a:latin typeface="Comic Sans MS" panose="030F0702030302020204" pitchFamily="66" charset="0"/>
              </a:rPr>
              <a:t>I want to spend exactly £1·95 . Write this as a symbol sentence and find </a:t>
            </a:r>
            <a:r>
              <a:rPr lang="en-GB" sz="2800" dirty="0" smtClean="0">
                <a:latin typeface="Comic Sans MS" panose="030F0702030302020204" pitchFamily="66" charset="0"/>
              </a:rPr>
              <a:t>whole number </a:t>
            </a:r>
            <a:r>
              <a:rPr lang="en-GB" sz="2800" dirty="0">
                <a:latin typeface="Comic Sans MS" panose="030F0702030302020204" pitchFamily="66" charset="0"/>
              </a:rPr>
              <a:t>values that satisfy your sentence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Now tell me how many of each stamp I should buy.</a:t>
            </a:r>
            <a:endParaRPr lang="en-US" sz="2800" dirty="0">
              <a:latin typeface="Comic Sans MS" panose="030F0702030302020204" pitchFamily="66" charset="0"/>
            </a:endParaRPr>
          </a:p>
        </p:txBody>
      </p:sp>
    </p:spTree>
    <p:extLst>
      <p:ext uri="{BB962C8B-B14F-4D97-AF65-F5344CB8AC3E}">
        <p14:creationId xmlns:p14="http://schemas.microsoft.com/office/powerpoint/2010/main" val="171871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generate and describe linear number sequences</a:t>
            </a:r>
            <a:br>
              <a:rPr lang="en-GB" sz="1400" dirty="0">
                <a:latin typeface="Comic Sans MS" panose="030F0702030302020204" pitchFamily="66" charset="0"/>
              </a:rPr>
            </a:br>
            <a:r>
              <a:rPr lang="en-GB" sz="1400" dirty="0">
                <a:latin typeface="Comic Sans MS" panose="030F0702030302020204" pitchFamily="66" charset="0"/>
              </a:rPr>
              <a:t>express missing number problems algebraically</a:t>
            </a:r>
            <a:br>
              <a:rPr lang="en-GB" sz="1400" dirty="0">
                <a:latin typeface="Comic Sans MS" panose="030F0702030302020204" pitchFamily="66" charset="0"/>
              </a:rPr>
            </a:br>
            <a:r>
              <a:rPr lang="en-GB" sz="1400" dirty="0">
                <a:latin typeface="Comic Sans MS" panose="030F0702030302020204" pitchFamily="66" charset="0"/>
              </a:rPr>
              <a:t>find pairs of numbers that satisfy an equation with two unknowns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419600"/>
          </a:xfrm>
        </p:spPr>
        <p:txBody>
          <a:bodyPr>
            <a:noAutofit/>
          </a:bodyPr>
          <a:lstStyle/>
          <a:p>
            <a:r>
              <a:rPr lang="en-GB" sz="2800" dirty="0">
                <a:latin typeface="Comic Sans MS" panose="030F0702030302020204" pitchFamily="66" charset="0"/>
              </a:rPr>
              <a:t>I want to spend exactly £1·59 . Write this as a symbol number sentence.</a:t>
            </a:r>
          </a:p>
          <a:p>
            <a:r>
              <a:rPr lang="en-GB" sz="2800" dirty="0">
                <a:latin typeface="Comic Sans MS" panose="030F0702030302020204" pitchFamily="66" charset="0"/>
              </a:rPr>
              <a:t>Can you convince yourself that you can’t find whole number values that </a:t>
            </a:r>
            <a:r>
              <a:rPr lang="en-GB" sz="2800" dirty="0" smtClean="0">
                <a:latin typeface="Comic Sans MS" panose="030F0702030302020204" pitchFamily="66" charset="0"/>
              </a:rPr>
              <a:t>satisfy </a:t>
            </a:r>
            <a:r>
              <a:rPr lang="en-US" sz="2800" dirty="0" smtClean="0">
                <a:latin typeface="Comic Sans MS" panose="030F0702030302020204" pitchFamily="66" charset="0"/>
              </a:rPr>
              <a:t>your </a:t>
            </a:r>
            <a:r>
              <a:rPr lang="en-US" sz="2800" dirty="0">
                <a:latin typeface="Comic Sans MS" panose="030F0702030302020204" pitchFamily="66" charset="0"/>
              </a:rPr>
              <a:t>symbol sentence?</a:t>
            </a:r>
          </a:p>
          <a:p>
            <a:r>
              <a:rPr lang="en-US" sz="2800" dirty="0">
                <a:latin typeface="Comic Sans MS" panose="030F0702030302020204" pitchFamily="66" charset="0"/>
              </a:rPr>
              <a:t>Explain your reasoning.</a:t>
            </a:r>
          </a:p>
        </p:txBody>
      </p:sp>
    </p:spTree>
    <p:extLst>
      <p:ext uri="{BB962C8B-B14F-4D97-AF65-F5344CB8AC3E}">
        <p14:creationId xmlns:p14="http://schemas.microsoft.com/office/powerpoint/2010/main" val="1718714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a:latin typeface="Comic Sans MS" panose="030F0702030302020204" pitchFamily="66" charset="0"/>
              </a:rPr>
              <a:t>Draw a clock face, then draw the hands showing that the time is 3 p.m</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Draw a second clock face, then draw the hands showing the time 12 000 </a:t>
            </a:r>
            <a:r>
              <a:rPr lang="en-GB" sz="2800" dirty="0" smtClean="0">
                <a:latin typeface="Comic Sans MS" panose="030F0702030302020204" pitchFamily="66" charset="0"/>
              </a:rPr>
              <a:t>seconds </a:t>
            </a:r>
            <a:r>
              <a:rPr lang="en-US" sz="2800" dirty="0" smtClean="0">
                <a:latin typeface="Comic Sans MS" panose="030F0702030302020204" pitchFamily="66" charset="0"/>
              </a:rPr>
              <a:t>later</a:t>
            </a:r>
            <a:r>
              <a:rPr lang="en-US" sz="2800" dirty="0">
                <a:latin typeface="Comic Sans MS" panose="030F0702030302020204" pitchFamily="66" charset="0"/>
              </a:rPr>
              <a:t>.</a:t>
            </a:r>
          </a:p>
        </p:txBody>
      </p:sp>
    </p:spTree>
    <p:extLst>
      <p:ext uri="{BB962C8B-B14F-4D97-AF65-F5344CB8AC3E}">
        <p14:creationId xmlns:p14="http://schemas.microsoft.com/office/powerpoint/2010/main" val="39837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err="1">
                <a:latin typeface="Comic Sans MS" panose="030F0702030302020204" pitchFamily="66" charset="0"/>
              </a:rPr>
              <a:t>Mehvish</a:t>
            </a:r>
            <a:r>
              <a:rPr lang="en-GB" sz="2800" dirty="0">
                <a:latin typeface="Comic Sans MS" panose="030F0702030302020204" pitchFamily="66" charset="0"/>
              </a:rPr>
              <a:t> and Rima are looking at a clock face. They agree that at midday </a:t>
            </a:r>
            <a:r>
              <a:rPr lang="en-GB" sz="2800" dirty="0" smtClean="0">
                <a:latin typeface="Comic Sans MS" panose="030F0702030302020204" pitchFamily="66" charset="0"/>
              </a:rPr>
              <a:t>the hands </a:t>
            </a:r>
            <a:r>
              <a:rPr lang="en-GB" sz="2800" dirty="0">
                <a:latin typeface="Comic Sans MS" panose="030F0702030302020204" pitchFamily="66" charset="0"/>
              </a:rPr>
              <a:t>of the clock lie on top of each other and so the angle between them is 0°.</a:t>
            </a:r>
          </a:p>
          <a:p>
            <a:r>
              <a:rPr lang="en-GB" sz="2800" dirty="0">
                <a:latin typeface="Comic Sans MS" panose="030F0702030302020204" pitchFamily="66" charset="0"/>
              </a:rPr>
              <a:t>Rima thinks that at 3:15 p.m. the angle between the hands will be 90°. </a:t>
            </a:r>
            <a:r>
              <a:rPr lang="en-GB" sz="2800" dirty="0" err="1" smtClean="0">
                <a:latin typeface="Comic Sans MS" panose="030F0702030302020204" pitchFamily="66" charset="0"/>
              </a:rPr>
              <a:t>Mehvish</a:t>
            </a:r>
            <a:r>
              <a:rPr lang="en-GB" sz="2800" dirty="0" smtClean="0">
                <a:latin typeface="Comic Sans MS" panose="030F0702030302020204" pitchFamily="66" charset="0"/>
              </a:rPr>
              <a:t> thinks </a:t>
            </a:r>
            <a:r>
              <a:rPr lang="en-GB" sz="2800" dirty="0">
                <a:latin typeface="Comic Sans MS" panose="030F0702030302020204" pitchFamily="66" charset="0"/>
              </a:rPr>
              <a:t>that the angle will be less than 90°.</a:t>
            </a:r>
          </a:p>
          <a:p>
            <a:r>
              <a:rPr lang="en-GB" sz="2800" dirty="0">
                <a:latin typeface="Comic Sans MS" panose="030F0702030302020204" pitchFamily="66" charset="0"/>
              </a:rPr>
              <a:t>Do you agree with Rima or </a:t>
            </a:r>
            <a:r>
              <a:rPr lang="en-GB" sz="2800" dirty="0" err="1">
                <a:latin typeface="Comic Sans MS" panose="030F0702030302020204" pitchFamily="66" charset="0"/>
              </a:rPr>
              <a:t>Mehvish</a:t>
            </a:r>
            <a:r>
              <a:rPr lang="en-GB" sz="2800" dirty="0">
                <a:latin typeface="Comic Sans MS" panose="030F0702030302020204" pitchFamily="66" charset="0"/>
              </a:rPr>
              <a:t>?</a:t>
            </a:r>
          </a:p>
          <a:p>
            <a:r>
              <a:rPr lang="en-US" sz="2800" dirty="0">
                <a:latin typeface="Comic Sans MS" panose="030F0702030302020204" pitchFamily="66" charset="0"/>
              </a:rPr>
              <a:t>Explain your decision.</a:t>
            </a:r>
          </a:p>
        </p:txBody>
      </p:sp>
    </p:spTree>
    <p:extLst>
      <p:ext uri="{BB962C8B-B14F-4D97-AF65-F5344CB8AC3E}">
        <p14:creationId xmlns:p14="http://schemas.microsoft.com/office/powerpoint/2010/main" val="179079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A child’s bus ticket costs £3·70 and an adult bus ticket costs twice as much</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much does an adult bus ticket cost?</a:t>
            </a:r>
            <a:endParaRPr lang="en-US" sz="2800" dirty="0">
              <a:latin typeface="Comic Sans MS" panose="030F0702030302020204" pitchFamily="66" charset="0"/>
            </a:endParaRPr>
          </a:p>
        </p:txBody>
      </p:sp>
      <p:pic>
        <p:nvPicPr>
          <p:cNvPr id="2050" name="Picture 2" descr="C:\Users\erylands\AppData\Local\Microsoft\Windows\Temporary Internet Files\Content.IE5\FJ8N8R27\500px-BSicon_BUS.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55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a:latin typeface="Comic Sans MS" panose="030F0702030302020204" pitchFamily="66" charset="0"/>
              </a:rPr>
              <a:t>Imagine we talked about time using decimals.</a:t>
            </a:r>
          </a:p>
          <a:p>
            <a:pPr marL="0" indent="0">
              <a:buNone/>
            </a:pPr>
            <a:r>
              <a:rPr lang="en-US" sz="2800" dirty="0">
                <a:latin typeface="Comic Sans MS" panose="030F0702030302020204" pitchFamily="66" charset="0"/>
              </a:rPr>
              <a:t>Would 2·3 hours be:</a:t>
            </a:r>
          </a:p>
          <a:p>
            <a:r>
              <a:rPr lang="en-GB" sz="2800" dirty="0">
                <a:latin typeface="Comic Sans MS" panose="030F0702030302020204" pitchFamily="66" charset="0"/>
              </a:rPr>
              <a:t>2 hours and 3 minutes</a:t>
            </a:r>
          </a:p>
          <a:p>
            <a:r>
              <a:rPr lang="en-GB" sz="2800" dirty="0">
                <a:latin typeface="Comic Sans MS" panose="030F0702030302020204" pitchFamily="66" charset="0"/>
              </a:rPr>
              <a:t>2 hours and 20 minutes</a:t>
            </a:r>
          </a:p>
          <a:p>
            <a:r>
              <a:rPr lang="en-GB" sz="2800" dirty="0">
                <a:latin typeface="Comic Sans MS" panose="030F0702030302020204" pitchFamily="66" charset="0"/>
              </a:rPr>
              <a:t>2 and a half hours, or</a:t>
            </a:r>
          </a:p>
          <a:p>
            <a:r>
              <a:rPr lang="en-GB" sz="2800" dirty="0">
                <a:latin typeface="Comic Sans MS" panose="030F0702030302020204" pitchFamily="66" charset="0"/>
              </a:rPr>
              <a:t>2 hours and 18 minutes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US" sz="2800" dirty="0">
                <a:latin typeface="Comic Sans MS" panose="030F0702030302020204" pitchFamily="66" charset="0"/>
              </a:rPr>
              <a:t>Explain your decision.</a:t>
            </a:r>
          </a:p>
        </p:txBody>
      </p:sp>
    </p:spTree>
    <p:extLst>
      <p:ext uri="{BB962C8B-B14F-4D97-AF65-F5344CB8AC3E}">
        <p14:creationId xmlns:p14="http://schemas.microsoft.com/office/powerpoint/2010/main" val="179079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dirty="0">
                <a:latin typeface="Comic Sans MS" panose="030F0702030302020204" pitchFamily="66" charset="0"/>
              </a:rPr>
              <a:t>Sarah is 0·2 m taller than Jack.</a:t>
            </a:r>
          </a:p>
          <a:p>
            <a:r>
              <a:rPr lang="en-GB" dirty="0">
                <a:latin typeface="Comic Sans MS" panose="030F0702030302020204" pitchFamily="66" charset="0"/>
              </a:rPr>
              <a:t>Ella is 15 cm taller than Sarah.</a:t>
            </a:r>
          </a:p>
          <a:p>
            <a:r>
              <a:rPr lang="en-GB" dirty="0">
                <a:latin typeface="Comic Sans MS" panose="030F0702030302020204" pitchFamily="66" charset="0"/>
              </a:rPr>
              <a:t>Their combined height is 3·25 m</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a:p>
            <a:r>
              <a:rPr lang="en-US" dirty="0">
                <a:latin typeface="Comic Sans MS" panose="030F0702030302020204" pitchFamily="66" charset="0"/>
              </a:rPr>
              <a:t>How tall is Ella?</a:t>
            </a:r>
          </a:p>
        </p:txBody>
      </p:sp>
    </p:spTree>
    <p:extLst>
      <p:ext uri="{BB962C8B-B14F-4D97-AF65-F5344CB8AC3E}">
        <p14:creationId xmlns:p14="http://schemas.microsoft.com/office/powerpoint/2010/main" val="179079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a:latin typeface="Comic Sans MS" panose="030F0702030302020204" pitchFamily="66" charset="0"/>
              </a:rPr>
              <a:t>Sarah is 0·2 m taller than Jack.</a:t>
            </a:r>
          </a:p>
          <a:p>
            <a:r>
              <a:rPr lang="en-GB" sz="2800" dirty="0">
                <a:latin typeface="Comic Sans MS" panose="030F0702030302020204" pitchFamily="66" charset="0"/>
              </a:rPr>
              <a:t>Ella is 15 cm taller than Sarah.</a:t>
            </a:r>
          </a:p>
          <a:p>
            <a:r>
              <a:rPr lang="en-GB" sz="2800" dirty="0">
                <a:latin typeface="Comic Sans MS" panose="030F0702030302020204" pitchFamily="66" charset="0"/>
              </a:rPr>
              <a:t>Who is the tallest person?</a:t>
            </a:r>
          </a:p>
          <a:p>
            <a:r>
              <a:rPr lang="en-GB" sz="2800" dirty="0">
                <a:latin typeface="Comic Sans MS" panose="030F0702030302020204" pitchFamily="66" charset="0"/>
              </a:rPr>
              <a:t>What is the difference in height between the tallest and the shortest person?</a:t>
            </a:r>
            <a:endParaRPr lang="en-US" sz="2800" dirty="0">
              <a:latin typeface="Comic Sans MS" panose="030F0702030302020204" pitchFamily="66" charset="0"/>
            </a:endParaRPr>
          </a:p>
        </p:txBody>
      </p:sp>
    </p:spTree>
    <p:extLst>
      <p:ext uri="{BB962C8B-B14F-4D97-AF65-F5344CB8AC3E}">
        <p14:creationId xmlns:p14="http://schemas.microsoft.com/office/powerpoint/2010/main" val="241525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US" sz="2800" dirty="0">
                <a:latin typeface="Comic Sans MS" panose="030F0702030302020204" pitchFamily="66" charset="0"/>
              </a:rPr>
              <a:t>Think about these rectangles:</a:t>
            </a:r>
          </a:p>
          <a:p>
            <a:r>
              <a:rPr lang="en-GB" sz="2800" dirty="0">
                <a:latin typeface="Comic Sans MS" panose="030F0702030302020204" pitchFamily="66" charset="0"/>
              </a:rPr>
              <a:t>a 4 cm by 6 cm rectangle</a:t>
            </a:r>
          </a:p>
          <a:p>
            <a:r>
              <a:rPr lang="en-GB" sz="2800" dirty="0">
                <a:latin typeface="Comic Sans MS" panose="030F0702030302020204" pitchFamily="66" charset="0"/>
              </a:rPr>
              <a:t>a 12 cm by 2 cm rectangle</a:t>
            </a:r>
          </a:p>
          <a:p>
            <a:r>
              <a:rPr lang="en-GB" sz="2800" dirty="0">
                <a:latin typeface="Comic Sans MS" panose="030F0702030302020204" pitchFamily="66" charset="0"/>
              </a:rPr>
              <a:t>a 3 cm by 8 cm rectangle.</a:t>
            </a:r>
          </a:p>
          <a:p>
            <a:r>
              <a:rPr lang="en-GB" sz="2800" dirty="0">
                <a:latin typeface="Comic Sans MS" panose="030F0702030302020204" pitchFamily="66" charset="0"/>
              </a:rPr>
              <a:t>What’s the same? What’s different?</a:t>
            </a:r>
            <a:endParaRPr lang="en-US" sz="2800" dirty="0">
              <a:latin typeface="Comic Sans MS" panose="030F0702030302020204" pitchFamily="66" charset="0"/>
            </a:endParaRPr>
          </a:p>
        </p:txBody>
      </p:sp>
    </p:spTree>
    <p:extLst>
      <p:ext uri="{BB962C8B-B14F-4D97-AF65-F5344CB8AC3E}">
        <p14:creationId xmlns:p14="http://schemas.microsoft.com/office/powerpoint/2010/main" val="241525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a:latin typeface="Comic Sans MS" panose="030F0702030302020204" pitchFamily="66" charset="0"/>
              </a:rPr>
              <a:t>The diameter of a golf ball is 4 cm. I want to make a box which will hold six </a:t>
            </a:r>
            <a:r>
              <a:rPr lang="en-GB" sz="2800" dirty="0" smtClean="0">
                <a:latin typeface="Comic Sans MS" panose="030F0702030302020204" pitchFamily="66" charset="0"/>
              </a:rPr>
              <a:t>golf </a:t>
            </a:r>
            <a:r>
              <a:rPr lang="en-US" sz="2800" dirty="0" smtClean="0">
                <a:latin typeface="Comic Sans MS" panose="030F0702030302020204" pitchFamily="66" charset="0"/>
              </a:rPr>
              <a:t>balls</a:t>
            </a:r>
            <a:r>
              <a:rPr lang="en-US" sz="2800" dirty="0">
                <a:latin typeface="Comic Sans MS" panose="030F0702030302020204" pitchFamily="66" charset="0"/>
              </a:rPr>
              <a:t>.</a:t>
            </a:r>
          </a:p>
          <a:p>
            <a:r>
              <a:rPr lang="en-GB" sz="2800" dirty="0">
                <a:latin typeface="Comic Sans MS" panose="030F0702030302020204" pitchFamily="66" charset="0"/>
              </a:rPr>
              <a:t>What size could my box be?</a:t>
            </a:r>
          </a:p>
          <a:p>
            <a:r>
              <a:rPr lang="en-GB" sz="2800" dirty="0">
                <a:latin typeface="Comic Sans MS" panose="030F0702030302020204" pitchFamily="66" charset="0"/>
              </a:rPr>
              <a:t>Is there more than one answer?</a:t>
            </a:r>
            <a:endParaRPr lang="en-US" sz="2800" dirty="0">
              <a:latin typeface="Comic Sans MS" panose="030F0702030302020204" pitchFamily="66" charset="0"/>
            </a:endParaRPr>
          </a:p>
        </p:txBody>
      </p:sp>
    </p:spTree>
    <p:extLst>
      <p:ext uri="{BB962C8B-B14F-4D97-AF65-F5344CB8AC3E}">
        <p14:creationId xmlns:p14="http://schemas.microsoft.com/office/powerpoint/2010/main" val="241525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a:latin typeface="Comic Sans MS" panose="030F0702030302020204" pitchFamily="66" charset="0"/>
              </a:rPr>
              <a:t>Can you find two or more different cuboids each with a volume of 64 cm3?</a:t>
            </a:r>
          </a:p>
          <a:p>
            <a:r>
              <a:rPr lang="en-GB" sz="2800" dirty="0">
                <a:latin typeface="Comic Sans MS" panose="030F0702030302020204" pitchFamily="66" charset="0"/>
              </a:rPr>
              <a:t>What’s the same and what’s different about your cuboids?</a:t>
            </a:r>
            <a:endParaRPr lang="en-US" sz="2800" dirty="0">
              <a:latin typeface="Comic Sans MS" panose="030F0702030302020204" pitchFamily="66" charset="0"/>
            </a:endParaRPr>
          </a:p>
        </p:txBody>
      </p:sp>
    </p:spTree>
    <p:extLst>
      <p:ext uri="{BB962C8B-B14F-4D97-AF65-F5344CB8AC3E}">
        <p14:creationId xmlns:p14="http://schemas.microsoft.com/office/powerpoint/2010/main" val="141403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smtClean="0">
                <a:latin typeface="Comic Sans MS" panose="030F0702030302020204" pitchFamily="66" charset="0"/>
              </a:rPr>
              <a:t>Linda </a:t>
            </a:r>
            <a:r>
              <a:rPr lang="en-GB" sz="2800" dirty="0">
                <a:latin typeface="Comic Sans MS" panose="030F0702030302020204" pitchFamily="66" charset="0"/>
              </a:rPr>
              <a:t>says, ‘If you draw two rectangles and the second one has a </a:t>
            </a:r>
            <a:r>
              <a:rPr lang="en-GB" sz="2800" dirty="0" smtClean="0">
                <a:latin typeface="Comic Sans MS" panose="030F0702030302020204" pitchFamily="66" charset="0"/>
              </a:rPr>
              <a:t>greater perimeter </a:t>
            </a:r>
            <a:r>
              <a:rPr lang="en-GB" sz="2800" dirty="0">
                <a:latin typeface="Comic Sans MS" panose="030F0702030302020204" pitchFamily="66" charset="0"/>
              </a:rPr>
              <a:t>than the first one, then the second one will also have a greater area</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Do you agree or disagree with her?</a:t>
            </a:r>
          </a:p>
          <a:p>
            <a:r>
              <a:rPr lang="en-US" sz="2800" dirty="0">
                <a:latin typeface="Comic Sans MS" panose="030F0702030302020204" pitchFamily="66" charset="0"/>
              </a:rPr>
              <a:t>Explain your reasoning.</a:t>
            </a:r>
          </a:p>
        </p:txBody>
      </p:sp>
    </p:spTree>
    <p:extLst>
      <p:ext uri="{BB962C8B-B14F-4D97-AF65-F5344CB8AC3E}">
        <p14:creationId xmlns:p14="http://schemas.microsoft.com/office/powerpoint/2010/main" val="141403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smtClean="0">
                <a:latin typeface="Comic Sans MS" panose="030F0702030302020204" pitchFamily="66" charset="0"/>
              </a:rPr>
              <a:t>solve </a:t>
            </a:r>
            <a:r>
              <a:rPr lang="en-GB" sz="1200" dirty="0">
                <a:latin typeface="Comic Sans MS" panose="030F0702030302020204" pitchFamily="66" charset="0"/>
              </a:rPr>
              <a:t>problems involving the calculation and conversion of units of measure, using decimal notation up to three decimal places where appropriate</a:t>
            </a:r>
            <a:br>
              <a:rPr lang="en-GB" sz="1200" dirty="0">
                <a:latin typeface="Comic Sans MS" panose="030F0702030302020204" pitchFamily="66" charset="0"/>
              </a:rPr>
            </a:br>
            <a:r>
              <a:rPr lang="en-GB" sz="1200" dirty="0">
                <a:latin typeface="Comic Sans MS" panose="030F0702030302020204" pitchFamily="66" charset="0"/>
              </a:rPr>
              <a:t>use, read, write and convert between standard units, converting measurements of length, mass, volume and time from a smaller unit of measure to a larger unit,</a:t>
            </a:r>
            <a:br>
              <a:rPr lang="en-GB" sz="1200" dirty="0">
                <a:latin typeface="Comic Sans MS" panose="030F0702030302020204" pitchFamily="66" charset="0"/>
              </a:rPr>
            </a:br>
            <a:r>
              <a:rPr lang="en-GB" sz="1200" dirty="0">
                <a:latin typeface="Comic Sans MS" panose="030F0702030302020204" pitchFamily="66" charset="0"/>
              </a:rPr>
              <a:t>and vice versa, using decimal notation to up to three decimal places</a:t>
            </a:r>
            <a:br>
              <a:rPr lang="en-GB" sz="1200" dirty="0">
                <a:latin typeface="Comic Sans MS" panose="030F0702030302020204" pitchFamily="66" charset="0"/>
              </a:rPr>
            </a:br>
            <a:r>
              <a:rPr lang="en-GB" sz="1200" dirty="0">
                <a:latin typeface="Comic Sans MS" panose="030F0702030302020204" pitchFamily="66" charset="0"/>
              </a:rPr>
              <a:t>recognise that shapes with the same areas can have different perimeters and vice versa</a:t>
            </a:r>
            <a:br>
              <a:rPr lang="en-GB" sz="1200" dirty="0">
                <a:latin typeface="Comic Sans MS" panose="030F0702030302020204" pitchFamily="66" charset="0"/>
              </a:rPr>
            </a:br>
            <a:r>
              <a:rPr lang="en-GB" sz="1200" dirty="0">
                <a:latin typeface="Comic Sans MS" panose="030F0702030302020204" pitchFamily="66" charset="0"/>
              </a:rPr>
              <a:t>calculate the area of parallelograms and triangles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a:latin typeface="Comic Sans MS" panose="030F0702030302020204" pitchFamily="66" charset="0"/>
              </a:rPr>
              <a:t>10 toy bricks have a total mass of 1 kg.</a:t>
            </a:r>
          </a:p>
          <a:p>
            <a:pPr marL="0" indent="0">
              <a:buNone/>
            </a:pPr>
            <a:r>
              <a:rPr lang="en-GB" sz="2800" dirty="0">
                <a:latin typeface="Comic Sans MS" panose="030F0702030302020204" pitchFamily="66" charset="0"/>
              </a:rPr>
              <a:t>A cricket ball weighs </a:t>
            </a:r>
            <a:r>
              <a:rPr lang="en-GB" sz="2800" dirty="0" smtClean="0">
                <a:latin typeface="Comic Sans MS" panose="030F0702030302020204" pitchFamily="66" charset="0"/>
              </a:rPr>
              <a:t>112 </a:t>
            </a:r>
            <a:r>
              <a:rPr lang="en-GB" sz="2800" dirty="0">
                <a:latin typeface="Comic Sans MS" panose="030F0702030302020204" pitchFamily="66" charset="0"/>
              </a:rPr>
              <a:t>times as much as one brick</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What is the mass of a cricket ball, in grams?</a:t>
            </a:r>
            <a:endParaRPr lang="en-US" sz="2800" dirty="0">
              <a:latin typeface="Comic Sans MS" panose="030F0702030302020204" pitchFamily="66" charset="0"/>
            </a:endParaRPr>
          </a:p>
        </p:txBody>
      </p:sp>
      <p:pic>
        <p:nvPicPr>
          <p:cNvPr id="10242" name="Picture 2" descr="C:\Users\erylands\AppData\Local\Microsoft\Windows\Temporary Internet Files\Content.IE5\N1ZOFW7Z\lego-vb[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499696"/>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a:latin typeface="Comic Sans MS" panose="030F0702030302020204" pitchFamily="66" charset="0"/>
              </a:rPr>
              <a:t>Accurately draw two right-angled triangles with sides of different lengths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Compare them and describe what’s the same and what’s different about them.</a:t>
            </a:r>
            <a:endParaRPr lang="en-US" sz="2800" dirty="0">
              <a:latin typeface="Comic Sans MS" panose="030F0702030302020204" pitchFamily="66" charset="0"/>
            </a:endParaRPr>
          </a:p>
        </p:txBody>
      </p:sp>
    </p:spTree>
    <p:extLst>
      <p:ext uri="{BB962C8B-B14F-4D97-AF65-F5344CB8AC3E}">
        <p14:creationId xmlns:p14="http://schemas.microsoft.com/office/powerpoint/2010/main" val="1951996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a:latin typeface="Comic Sans MS" panose="030F0702030302020204" pitchFamily="66" charset="0"/>
              </a:rPr>
              <a:t>A triangle has been drawn carefully. You are told that the biggest angle </a:t>
            </a:r>
            <a:r>
              <a:rPr lang="en-GB" sz="2800" dirty="0" smtClean="0">
                <a:latin typeface="Comic Sans MS" panose="030F0702030302020204" pitchFamily="66" charset="0"/>
              </a:rPr>
              <a:t>is 20</a:t>
            </a:r>
            <a:r>
              <a:rPr lang="en-GB" sz="2800" dirty="0">
                <a:latin typeface="Comic Sans MS" panose="030F0702030302020204" pitchFamily="66" charset="0"/>
              </a:rPr>
              <a:t>° larger than the second biggest angle and 40° larger than the smallest angle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Work out how big each angle is.</a:t>
            </a:r>
            <a:endParaRPr lang="en-US" sz="2800" dirty="0">
              <a:latin typeface="Comic Sans MS" panose="030F0702030302020204" pitchFamily="66" charset="0"/>
            </a:endParaRPr>
          </a:p>
        </p:txBody>
      </p:sp>
    </p:spTree>
    <p:extLst>
      <p:ext uri="{BB962C8B-B14F-4D97-AF65-F5344CB8AC3E}">
        <p14:creationId xmlns:p14="http://schemas.microsoft.com/office/powerpoint/2010/main" val="186042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A child’s bus ticket costs £3·70 and an adult bus ticket costs twice as much</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much </a:t>
            </a:r>
            <a:r>
              <a:rPr lang="en-GB" sz="2800" dirty="0" smtClean="0">
                <a:latin typeface="Comic Sans MS" panose="030F0702030302020204" pitchFamily="66" charset="0"/>
              </a:rPr>
              <a:t>does it cost for 3 adults and 5 children?</a:t>
            </a:r>
            <a:endParaRPr lang="en-US" sz="2800" dirty="0">
              <a:latin typeface="Comic Sans MS" panose="030F0702030302020204" pitchFamily="66" charset="0"/>
            </a:endParaRPr>
          </a:p>
        </p:txBody>
      </p:sp>
      <p:pic>
        <p:nvPicPr>
          <p:cNvPr id="2050" name="Picture 2" descr="C:\Users\erylands\AppData\Local\Microsoft\Windows\Temporary Internet Files\Content.IE5\FJ8N8R27\500px-BSicon_BUS.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25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endParaRPr lang="en-GB" sz="2800" dirty="0" smtClean="0">
              <a:latin typeface="Comic Sans MS" panose="030F0702030302020204" pitchFamily="66" charset="0"/>
            </a:endParaRPr>
          </a:p>
          <a:p>
            <a:r>
              <a:rPr lang="en-GB" sz="2800" dirty="0" smtClean="0">
                <a:latin typeface="Comic Sans MS" panose="030F0702030302020204" pitchFamily="66" charset="0"/>
              </a:rPr>
              <a:t>An </a:t>
            </a:r>
            <a:r>
              <a:rPr lang="en-GB" sz="2800" dirty="0">
                <a:latin typeface="Comic Sans MS" panose="030F0702030302020204" pitchFamily="66" charset="0"/>
              </a:rPr>
              <a:t>isosceles triangle has two vertices at </a:t>
            </a: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a:t>
            </a:r>
            <a:r>
              <a:rPr lang="en-GB" sz="2800" dirty="0">
                <a:latin typeface="Comic Sans MS" panose="030F0702030302020204" pitchFamily="66" charset="0"/>
              </a:rPr>
              <a:t>3,2) and (3,2</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Explore where the third vertex could be.</a:t>
            </a:r>
            <a:endParaRPr lang="en-US" sz="2800" dirty="0">
              <a:latin typeface="Comic Sans MS" panose="030F0702030302020204" pitchFamily="66" charset="0"/>
            </a:endParaRPr>
          </a:p>
        </p:txBody>
      </p:sp>
    </p:spTree>
    <p:extLst>
      <p:ext uri="{BB962C8B-B14F-4D97-AF65-F5344CB8AC3E}">
        <p14:creationId xmlns:p14="http://schemas.microsoft.com/office/powerpoint/2010/main" val="1860424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r>
              <a:rPr lang="en-GB" sz="2800" dirty="0">
                <a:latin typeface="Comic Sans MS" panose="030F0702030302020204" pitchFamily="66" charset="0"/>
              </a:rPr>
              <a:t>A square has two vertices at (0,0) and (3,3).</a:t>
            </a:r>
          </a:p>
          <a:p>
            <a:r>
              <a:rPr lang="en-GB" sz="2800" dirty="0">
                <a:latin typeface="Comic Sans MS" panose="030F0702030302020204" pitchFamily="66" charset="0"/>
              </a:rPr>
              <a:t>Work out and explain the coordinates where the other two vertices could be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A square has two vertices at (–3,0) and (3,0).</a:t>
            </a:r>
          </a:p>
          <a:p>
            <a:r>
              <a:rPr lang="en-GB" sz="2800" dirty="0">
                <a:latin typeface="Comic Sans MS" panose="030F0702030302020204" pitchFamily="66" charset="0"/>
              </a:rPr>
              <a:t>Work out and explain the coordinates where the other two vertices could be.</a:t>
            </a:r>
            <a:endParaRPr lang="en-US" sz="2800" dirty="0">
              <a:latin typeface="Comic Sans MS" panose="030F0702030302020204" pitchFamily="66" charset="0"/>
            </a:endParaRPr>
          </a:p>
        </p:txBody>
      </p:sp>
    </p:spTree>
    <p:extLst>
      <p:ext uri="{BB962C8B-B14F-4D97-AF65-F5344CB8AC3E}">
        <p14:creationId xmlns:p14="http://schemas.microsoft.com/office/powerpoint/2010/main" val="1860424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a:latin typeface="Comic Sans MS" panose="030F0702030302020204" pitchFamily="66" charset="0"/>
              </a:rPr>
              <a:t>Are these statements always, sometimes or never true?</a:t>
            </a:r>
          </a:p>
          <a:p>
            <a:r>
              <a:rPr lang="en-GB" sz="2800" dirty="0">
                <a:latin typeface="Comic Sans MS" panose="030F0702030302020204" pitchFamily="66" charset="0"/>
              </a:rPr>
              <a:t>If a shape is reflected in an axis, it stays in the same quadrant.</a:t>
            </a:r>
          </a:p>
          <a:p>
            <a:r>
              <a:rPr lang="en-GB" sz="2800" dirty="0">
                <a:latin typeface="Comic Sans MS" panose="030F0702030302020204" pitchFamily="66" charset="0"/>
              </a:rPr>
              <a:t>If a shape is translated to the right and up, it stays in the same quadrant.</a:t>
            </a:r>
          </a:p>
          <a:p>
            <a:r>
              <a:rPr lang="en-GB" sz="2800" dirty="0">
                <a:latin typeface="Comic Sans MS" panose="030F0702030302020204" pitchFamily="66" charset="0"/>
              </a:rPr>
              <a:t>If a shape is translated to the left and down, it stays in the same quadrant.</a:t>
            </a:r>
          </a:p>
          <a:p>
            <a:r>
              <a:rPr lang="en-US" sz="2800" dirty="0">
                <a:latin typeface="Comic Sans MS" panose="030F0702030302020204" pitchFamily="66" charset="0"/>
              </a:rPr>
              <a:t>Explain your decisions.</a:t>
            </a:r>
          </a:p>
        </p:txBody>
      </p:sp>
    </p:spTree>
    <p:extLst>
      <p:ext uri="{BB962C8B-B14F-4D97-AF65-F5344CB8AC3E}">
        <p14:creationId xmlns:p14="http://schemas.microsoft.com/office/powerpoint/2010/main" val="1860424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smtClean="0">
                <a:latin typeface="Comic Sans MS" panose="030F0702030302020204" pitchFamily="66" charset="0"/>
              </a:rPr>
              <a:t>Joan </a:t>
            </a:r>
            <a:r>
              <a:rPr lang="en-GB" sz="2800" dirty="0">
                <a:latin typeface="Comic Sans MS" panose="030F0702030302020204" pitchFamily="66" charset="0"/>
              </a:rPr>
              <a:t>says that if you reflect a shape (in an axis) and then reflect it again, the </a:t>
            </a:r>
            <a:r>
              <a:rPr lang="en-GB" sz="2800" dirty="0" smtClean="0">
                <a:latin typeface="Comic Sans MS" panose="030F0702030302020204" pitchFamily="66" charset="0"/>
              </a:rPr>
              <a:t>shape always </a:t>
            </a:r>
            <a:r>
              <a:rPr lang="en-GB" sz="2800" dirty="0">
                <a:latin typeface="Comic Sans MS" panose="030F0702030302020204" pitchFamily="66" charset="0"/>
              </a:rPr>
              <a:t>ends up back where it first was as though you’d done nothing to it</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Do you agree with Joan?</a:t>
            </a:r>
          </a:p>
          <a:p>
            <a:r>
              <a:rPr lang="en-US" sz="2800" dirty="0">
                <a:latin typeface="Comic Sans MS" panose="030F0702030302020204" pitchFamily="66" charset="0"/>
              </a:rPr>
              <a:t>Explain your decision.</a:t>
            </a:r>
          </a:p>
        </p:txBody>
      </p:sp>
    </p:spTree>
    <p:extLst>
      <p:ext uri="{BB962C8B-B14F-4D97-AF65-F5344CB8AC3E}">
        <p14:creationId xmlns:p14="http://schemas.microsoft.com/office/powerpoint/2010/main" val="1860424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a:latin typeface="Comic Sans MS" panose="030F0702030302020204" pitchFamily="66" charset="0"/>
              </a:rPr>
              <a:t>Compare a circle and an oval</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What’s the same and what’s different</a:t>
            </a:r>
            <a:r>
              <a:rPr lang="en-GB" sz="2800" dirty="0" smtClean="0">
                <a:latin typeface="Comic Sans MS" panose="030F0702030302020204" pitchFamily="66" charset="0"/>
              </a:rPr>
              <a:t>?</a:t>
            </a:r>
          </a:p>
          <a:p>
            <a:r>
              <a:rPr lang="en-GB" sz="2800" dirty="0" smtClean="0">
                <a:latin typeface="Comic Sans MS" panose="030F0702030302020204" pitchFamily="66" charset="0"/>
              </a:rPr>
              <a:t>Use as much maths vocabulary as you know to explain your answer.</a:t>
            </a:r>
            <a:endParaRPr lang="en-US" sz="2800" dirty="0">
              <a:latin typeface="Comic Sans MS" panose="030F0702030302020204" pitchFamily="66" charset="0"/>
            </a:endParaRPr>
          </a:p>
        </p:txBody>
      </p:sp>
    </p:spTree>
    <p:extLst>
      <p:ext uri="{BB962C8B-B14F-4D97-AF65-F5344CB8AC3E}">
        <p14:creationId xmlns:p14="http://schemas.microsoft.com/office/powerpoint/2010/main" val="1860424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draw 2-D shapes using given dimensions and angles</a:t>
            </a:r>
            <a:br>
              <a:rPr lang="en-GB" sz="1200" dirty="0"/>
            </a:br>
            <a:r>
              <a:rPr lang="en-GB" sz="1200" dirty="0"/>
              <a:t>recognise, describe and build simple 3-D shapes, including making nets</a:t>
            </a:r>
            <a:br>
              <a:rPr lang="en-GB" sz="1200" dirty="0"/>
            </a:br>
            <a:r>
              <a:rPr lang="en-GB" sz="1200" dirty="0"/>
              <a:t>compare and classify geometric shapes based on their properties and sizes and find unknown angles in any triangles, quadrilaterals, and regular polygons</a:t>
            </a:r>
            <a:br>
              <a:rPr lang="en-GB" sz="1200" dirty="0"/>
            </a:br>
            <a:r>
              <a:rPr lang="en-GB" sz="1200" dirty="0"/>
              <a:t>illustrate and name parts of circles, including radius, diameter and circumference and know that the diameter is twice the radius</a:t>
            </a:r>
            <a:br>
              <a:rPr lang="en-GB" sz="1200" dirty="0"/>
            </a:br>
            <a:r>
              <a:rPr lang="en-GB" sz="1200" dirty="0"/>
              <a:t>recognise angles where they meet at a point, are on a straight line, or are vertically opposite, and find missing angles</a:t>
            </a:r>
            <a:br>
              <a:rPr lang="en-GB" sz="1200" dirty="0"/>
            </a:br>
            <a:r>
              <a:rPr lang="en-GB" sz="1200" dirty="0"/>
              <a:t>describe positions on the full coordinate grid (all four quadrants)</a:t>
            </a:r>
            <a:br>
              <a:rPr lang="en-GB" sz="1200" dirty="0"/>
            </a:br>
            <a:r>
              <a:rPr lang="en-GB" sz="1200" dirty="0"/>
              <a:t>draw and translate simple shapes on the coordinate plane, and reflect them in the axes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981200"/>
            <a:ext cx="8229600" cy="4419600"/>
          </a:xfrm>
        </p:spPr>
        <p:txBody>
          <a:bodyPr>
            <a:noAutofit/>
          </a:bodyPr>
          <a:lstStyle/>
          <a:p>
            <a:pPr marL="0" indent="0">
              <a:buNone/>
            </a:pPr>
            <a:r>
              <a:rPr lang="en-GB" sz="2800" dirty="0">
                <a:latin typeface="Comic Sans MS" panose="030F0702030302020204" pitchFamily="66" charset="0"/>
              </a:rPr>
              <a:t>Pascal says that any net made with six squares can be folded to make a cube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Do you agree with him?</a:t>
            </a:r>
          </a:p>
          <a:p>
            <a:r>
              <a:rPr lang="en-US" sz="2800" dirty="0">
                <a:latin typeface="Comic Sans MS" panose="030F0702030302020204" pitchFamily="66" charset="0"/>
              </a:rPr>
              <a:t>Explain your reasoning.</a:t>
            </a:r>
          </a:p>
        </p:txBody>
      </p:sp>
      <p:pic>
        <p:nvPicPr>
          <p:cNvPr id="11266" name="Picture 2" descr="C:\Users\erylands\AppData\Local\Microsoft\Windows\Temporary Internet Files\Content.IE5\Q10LG0IX\Cube-with-blend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8999"/>
            <a:ext cx="2869842" cy="27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24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interpret and construct pie charts and line graphs and use these to solve problems</a:t>
            </a:r>
            <a:br>
              <a:rPr lang="en-GB" sz="1400" dirty="0">
                <a:latin typeface="Comic Sans MS" panose="030F0702030302020204" pitchFamily="66" charset="0"/>
              </a:rPr>
            </a:br>
            <a:r>
              <a:rPr lang="en-GB" sz="1400" dirty="0">
                <a:latin typeface="Comic Sans MS" panose="030F0702030302020204" pitchFamily="66" charset="0"/>
              </a:rPr>
              <a:t>calculate and interpret the mean as an average</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371600"/>
            <a:ext cx="8229600" cy="4419600"/>
          </a:xfrm>
        </p:spPr>
        <p:txBody>
          <a:bodyPr>
            <a:noAutofit/>
          </a:bodyPr>
          <a:lstStyle/>
          <a:p>
            <a:pPr marL="0" indent="0">
              <a:buNone/>
            </a:pPr>
            <a:r>
              <a:rPr lang="en-GB" sz="2400" dirty="0">
                <a:latin typeface="Comic Sans MS" panose="030F0702030302020204" pitchFamily="66" charset="0"/>
              </a:rPr>
              <a:t>Three teams are taking part in the heats of a 4 × 100 m relay race competition </a:t>
            </a:r>
            <a:r>
              <a:rPr lang="en-GB" sz="2400" dirty="0" smtClean="0">
                <a:latin typeface="Comic Sans MS" panose="030F0702030302020204" pitchFamily="66" charset="0"/>
              </a:rPr>
              <a:t>on Sports </a:t>
            </a:r>
            <a:r>
              <a:rPr lang="en-GB" sz="2400" dirty="0">
                <a:latin typeface="Comic Sans MS" panose="030F0702030302020204" pitchFamily="66" charset="0"/>
              </a:rPr>
              <a:t>Day. If the mean average time of the four runners in a team is less than </a:t>
            </a:r>
            <a:r>
              <a:rPr lang="en-GB" sz="2400" dirty="0" smtClean="0">
                <a:latin typeface="Comic Sans MS" panose="030F0702030302020204" pitchFamily="66" charset="0"/>
              </a:rPr>
              <a:t>30 seconds</a:t>
            </a:r>
            <a:r>
              <a:rPr lang="en-GB" sz="2400" dirty="0">
                <a:latin typeface="Comic Sans MS" panose="030F0702030302020204" pitchFamily="66" charset="0"/>
              </a:rPr>
              <a:t>, the team will be selected for the finals.</a:t>
            </a:r>
          </a:p>
          <a:p>
            <a:pPr marL="0" indent="0">
              <a:buNone/>
            </a:pPr>
            <a:r>
              <a:rPr lang="en-GB" sz="2400" dirty="0">
                <a:latin typeface="Comic Sans MS" panose="030F0702030302020204" pitchFamily="66" charset="0"/>
              </a:rPr>
              <a:t>At the start of the last leg of the relay race, the times (in seconds) of each </a:t>
            </a:r>
            <a:r>
              <a:rPr lang="en-GB" sz="2400" dirty="0" smtClean="0">
                <a:latin typeface="Comic Sans MS" panose="030F0702030302020204" pitchFamily="66" charset="0"/>
              </a:rPr>
              <a:t>teams’ </a:t>
            </a:r>
            <a:r>
              <a:rPr lang="en-US" sz="2400" dirty="0" smtClean="0">
                <a:latin typeface="Comic Sans MS" panose="030F0702030302020204" pitchFamily="66" charset="0"/>
              </a:rPr>
              <a:t>first </a:t>
            </a:r>
            <a:r>
              <a:rPr lang="en-US" sz="2400" dirty="0">
                <a:latin typeface="Comic Sans MS" panose="030F0702030302020204" pitchFamily="66" charset="0"/>
              </a:rPr>
              <a:t>three runners are:</a:t>
            </a:r>
          </a:p>
          <a:p>
            <a:r>
              <a:rPr lang="en-GB" sz="2400" dirty="0">
                <a:latin typeface="Comic Sans MS" panose="030F0702030302020204" pitchFamily="66" charset="0"/>
              </a:rPr>
              <a:t>Team Peacock: 27, 29, 31</a:t>
            </a:r>
          </a:p>
          <a:p>
            <a:r>
              <a:rPr lang="de-DE" sz="2400" dirty="0">
                <a:latin typeface="Comic Sans MS" panose="030F0702030302020204" pitchFamily="66" charset="0"/>
              </a:rPr>
              <a:t>Team Farah: 45, 43, 37</a:t>
            </a:r>
          </a:p>
          <a:p>
            <a:r>
              <a:rPr lang="nl-NL" sz="2400" dirty="0">
                <a:latin typeface="Comic Sans MS" panose="030F0702030302020204" pitchFamily="66" charset="0"/>
              </a:rPr>
              <a:t>Team Ennis: 29, 30, 25</a:t>
            </a:r>
          </a:p>
          <a:p>
            <a:r>
              <a:rPr lang="en-GB" sz="2400" dirty="0">
                <a:latin typeface="Comic Sans MS" panose="030F0702030302020204" pitchFamily="66" charset="0"/>
              </a:rPr>
              <a:t>Which of the teams have the best chance of being selected?</a:t>
            </a:r>
          </a:p>
          <a:p>
            <a:r>
              <a:rPr lang="en-US" sz="2400" dirty="0">
                <a:latin typeface="Comic Sans MS" panose="030F0702030302020204" pitchFamily="66" charset="0"/>
              </a:rPr>
              <a:t>Explain your reasoning.</a:t>
            </a:r>
          </a:p>
        </p:txBody>
      </p:sp>
    </p:spTree>
    <p:extLst>
      <p:ext uri="{BB962C8B-B14F-4D97-AF65-F5344CB8AC3E}">
        <p14:creationId xmlns:p14="http://schemas.microsoft.com/office/powerpoint/2010/main" val="1860424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interpret and construct pie charts and line graphs and use these to solve problems</a:t>
            </a:r>
            <a:br>
              <a:rPr lang="en-GB" sz="1400" dirty="0">
                <a:latin typeface="Comic Sans MS" panose="030F0702030302020204" pitchFamily="66" charset="0"/>
              </a:rPr>
            </a:br>
            <a:r>
              <a:rPr lang="en-GB" sz="1400" dirty="0">
                <a:latin typeface="Comic Sans MS" panose="030F0702030302020204" pitchFamily="66" charset="0"/>
              </a:rPr>
              <a:t>calculate and interpret the mean as an average</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1371600"/>
            <a:ext cx="8229600" cy="4419600"/>
          </a:xfrm>
        </p:spPr>
        <p:txBody>
          <a:bodyPr>
            <a:noAutofit/>
          </a:bodyPr>
          <a:lstStyle/>
          <a:p>
            <a:r>
              <a:rPr lang="en-GB" sz="2000" dirty="0">
                <a:latin typeface="Comic Sans MS" panose="030F0702030302020204" pitchFamily="66" charset="0"/>
              </a:rPr>
              <a:t>Ten pupils take part in some races on Sports Day, and the following times </a:t>
            </a:r>
            <a:r>
              <a:rPr lang="en-GB" sz="2000" dirty="0" smtClean="0">
                <a:latin typeface="Comic Sans MS" panose="030F0702030302020204" pitchFamily="66" charset="0"/>
              </a:rPr>
              <a:t>are </a:t>
            </a:r>
            <a:r>
              <a:rPr lang="en-US" sz="2000" dirty="0" smtClean="0">
                <a:latin typeface="Comic Sans MS" panose="030F0702030302020204" pitchFamily="66" charset="0"/>
              </a:rPr>
              <a:t>recorded</a:t>
            </a:r>
            <a:r>
              <a:rPr lang="en-US" sz="2000" dirty="0">
                <a:latin typeface="Comic Sans MS" panose="030F0702030302020204" pitchFamily="66" charset="0"/>
              </a:rPr>
              <a:t>.</a:t>
            </a:r>
          </a:p>
          <a:p>
            <a:r>
              <a:rPr lang="en-GB" sz="2000" dirty="0">
                <a:latin typeface="Comic Sans MS" panose="030F0702030302020204" pitchFamily="66" charset="0"/>
              </a:rPr>
              <a:t>Time to run 100 m (seconds): 23, 21, 21, 20, 21, 22, 24, 23, 22, 20.</a:t>
            </a:r>
          </a:p>
          <a:p>
            <a:r>
              <a:rPr lang="en-GB" sz="2000" dirty="0">
                <a:latin typeface="Comic Sans MS" panose="030F0702030302020204" pitchFamily="66" charset="0"/>
              </a:rPr>
              <a:t>Time to run 100 m holding an egg and spoon (seconds): 45, 47, 49, 43, 44, 46, 78,</a:t>
            </a:r>
          </a:p>
          <a:p>
            <a:r>
              <a:rPr lang="en-US" sz="2000" dirty="0">
                <a:latin typeface="Comic Sans MS" panose="030F0702030302020204" pitchFamily="66" charset="0"/>
              </a:rPr>
              <a:t>46, 44, 48.</a:t>
            </a:r>
          </a:p>
          <a:p>
            <a:r>
              <a:rPr lang="en-GB" sz="2000" dirty="0">
                <a:latin typeface="Comic Sans MS" panose="030F0702030302020204" pitchFamily="66" charset="0"/>
              </a:rPr>
              <a:t>Time to run 100 m in a three-legged race (seconds): 50, 83, 79, 48, 53, 52, 85, 81,</a:t>
            </a:r>
          </a:p>
          <a:p>
            <a:r>
              <a:rPr lang="en-US" sz="2000" dirty="0">
                <a:latin typeface="Comic Sans MS" panose="030F0702030302020204" pitchFamily="66" charset="0"/>
              </a:rPr>
              <a:t>49, 84.</a:t>
            </a:r>
          </a:p>
          <a:p>
            <a:r>
              <a:rPr lang="en-GB" sz="2000" dirty="0">
                <a:latin typeface="Comic Sans MS" panose="030F0702030302020204" pitchFamily="66" charset="0"/>
              </a:rPr>
              <a:t>Calculate the mean average of the times recorded in each race.</a:t>
            </a:r>
          </a:p>
          <a:p>
            <a:r>
              <a:rPr lang="en-GB" sz="2000" dirty="0">
                <a:latin typeface="Comic Sans MS" panose="030F0702030302020204" pitchFamily="66" charset="0"/>
              </a:rPr>
              <a:t>For each race, do you think that the mean average of the times would give </a:t>
            </a:r>
            <a:r>
              <a:rPr lang="en-GB" sz="2000" dirty="0" smtClean="0">
                <a:latin typeface="Comic Sans MS" panose="030F0702030302020204" pitchFamily="66" charset="0"/>
              </a:rPr>
              <a:t>a useful </a:t>
            </a:r>
            <a:r>
              <a:rPr lang="en-GB" sz="2000" dirty="0">
                <a:latin typeface="Comic Sans MS" panose="030F0702030302020204" pitchFamily="66" charset="0"/>
              </a:rPr>
              <a:t>summary of the ten individual times?</a:t>
            </a:r>
          </a:p>
          <a:p>
            <a:r>
              <a:rPr lang="en-US" sz="2000" dirty="0">
                <a:latin typeface="Comic Sans MS" panose="030F0702030302020204" pitchFamily="66" charset="0"/>
              </a:rPr>
              <a:t>Explain your decision.</a:t>
            </a:r>
          </a:p>
        </p:txBody>
      </p:sp>
    </p:spTree>
    <p:extLst>
      <p:ext uri="{BB962C8B-B14F-4D97-AF65-F5344CB8AC3E}">
        <p14:creationId xmlns:p14="http://schemas.microsoft.com/office/powerpoint/2010/main" val="2670119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r>
              <a:rPr lang="en-GB" sz="2800" dirty="0">
                <a:latin typeface="Comic Sans MS" panose="030F0702030302020204" pitchFamily="66" charset="0"/>
              </a:rPr>
              <a:t>Think about the number 34 567 800.</a:t>
            </a:r>
          </a:p>
          <a:p>
            <a:r>
              <a:rPr lang="en-US" sz="2800" dirty="0">
                <a:latin typeface="Comic Sans MS" panose="030F0702030302020204" pitchFamily="66" charset="0"/>
              </a:rPr>
              <a:t>Say this number aloud.</a:t>
            </a:r>
          </a:p>
          <a:p>
            <a:r>
              <a:rPr lang="en-GB" sz="2800" dirty="0">
                <a:latin typeface="Comic Sans MS" panose="030F0702030302020204" pitchFamily="66" charset="0"/>
              </a:rPr>
              <a:t>Round this number to the nearest million.</a:t>
            </a:r>
          </a:p>
          <a:p>
            <a:r>
              <a:rPr lang="en-GB" sz="2800" dirty="0">
                <a:latin typeface="Comic Sans MS" panose="030F0702030302020204" pitchFamily="66" charset="0"/>
              </a:rPr>
              <a:t>What does the digit ‘8’ represent?</a:t>
            </a:r>
          </a:p>
          <a:p>
            <a:r>
              <a:rPr lang="en-GB" sz="2800" dirty="0">
                <a:latin typeface="Comic Sans MS" panose="030F0702030302020204" pitchFamily="66" charset="0"/>
              </a:rPr>
              <a:t>What does the digit ‘7’ represent?</a:t>
            </a:r>
          </a:p>
          <a:p>
            <a:r>
              <a:rPr lang="en-GB" sz="2800" dirty="0">
                <a:latin typeface="Comic Sans MS" panose="030F0702030302020204" pitchFamily="66" charset="0"/>
              </a:rPr>
              <a:t>Divide this number by 100 and say your answer aloud.</a:t>
            </a:r>
          </a:p>
          <a:p>
            <a:r>
              <a:rPr lang="en-GB" sz="2800" dirty="0">
                <a:latin typeface="Comic Sans MS" panose="030F0702030302020204" pitchFamily="66" charset="0"/>
              </a:rPr>
              <a:t>Divide this number by 1000 and say your answer aloud.</a:t>
            </a:r>
            <a:endParaRPr lang="en-US" sz="2800" dirty="0">
              <a:latin typeface="Comic Sans MS" panose="030F0702030302020204" pitchFamily="66" charset="0"/>
            </a:endParaRPr>
          </a:p>
        </p:txBody>
      </p:sp>
      <p:pic>
        <p:nvPicPr>
          <p:cNvPr id="4" name="Picture 2" descr="C:\Users\erylands\AppData\Local\Microsoft\Windows\Temporary Internet Files\Content.IE5\EFHQNKEK\Maths_image_5[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238486"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1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r>
              <a:rPr lang="en-GB" sz="2000" dirty="0">
                <a:latin typeface="Comic Sans MS" panose="030F0702030302020204" pitchFamily="66" charset="0"/>
              </a:rPr>
              <a:t>Miss </a:t>
            </a:r>
            <a:r>
              <a:rPr lang="en-GB" sz="2000" dirty="0" smtClean="0">
                <a:latin typeface="Comic Sans MS" panose="030F0702030302020204" pitchFamily="66" charset="0"/>
              </a:rPr>
              <a:t>Nice, </a:t>
            </a:r>
            <a:r>
              <a:rPr lang="en-GB" sz="2000" dirty="0">
                <a:latin typeface="Comic Sans MS" panose="030F0702030302020204" pitchFamily="66" charset="0"/>
              </a:rPr>
              <a:t>the teacher, has four cards. On each card is a number</a:t>
            </a:r>
            <a:r>
              <a:rPr lang="en-GB" sz="2000" dirty="0" smtClean="0">
                <a:latin typeface="Comic Sans MS" panose="030F0702030302020204" pitchFamily="66" charset="0"/>
              </a:rPr>
              <a:t>:</a:t>
            </a:r>
          </a:p>
          <a:p>
            <a:pPr marL="0" indent="0">
              <a:buNone/>
            </a:pPr>
            <a:endParaRPr lang="en-GB" sz="2000" dirty="0">
              <a:latin typeface="Comic Sans MS" panose="030F0702030302020204" pitchFamily="66" charset="0"/>
            </a:endParaRPr>
          </a:p>
          <a:p>
            <a:pPr marL="0" indent="0" algn="ctr">
              <a:buNone/>
            </a:pPr>
            <a:r>
              <a:rPr lang="en-US" sz="2000" dirty="0">
                <a:latin typeface="Comic Sans MS" panose="030F0702030302020204" pitchFamily="66" charset="0"/>
              </a:rPr>
              <a:t>59 </a:t>
            </a:r>
            <a:r>
              <a:rPr lang="en-US" sz="2000" dirty="0" smtClean="0">
                <a:latin typeface="Comic Sans MS" panose="030F0702030302020204" pitchFamily="66" charset="0"/>
              </a:rPr>
              <a:t>996        </a:t>
            </a:r>
            <a:r>
              <a:rPr lang="en-US" sz="2000" dirty="0">
                <a:latin typeface="Comic Sans MS" panose="030F0702030302020204" pitchFamily="66" charset="0"/>
              </a:rPr>
              <a:t>59 943 </a:t>
            </a:r>
            <a:r>
              <a:rPr lang="en-US" sz="2000" dirty="0" smtClean="0">
                <a:latin typeface="Comic Sans MS" panose="030F0702030302020204" pitchFamily="66" charset="0"/>
              </a:rPr>
              <a:t>        60 </a:t>
            </a:r>
            <a:r>
              <a:rPr lang="en-US" sz="2000" dirty="0">
                <a:latin typeface="Comic Sans MS" panose="030F0702030302020204" pitchFamily="66" charset="0"/>
              </a:rPr>
              <a:t>026 </a:t>
            </a:r>
            <a:r>
              <a:rPr lang="en-US" sz="2000" dirty="0" smtClean="0">
                <a:latin typeface="Comic Sans MS" panose="030F0702030302020204" pitchFamily="66" charset="0"/>
              </a:rPr>
              <a:t>          62 312</a:t>
            </a:r>
          </a:p>
          <a:p>
            <a:pPr marL="0" indent="0">
              <a:buNone/>
            </a:pPr>
            <a:endParaRPr lang="en-US" sz="2000" dirty="0">
              <a:latin typeface="Comic Sans MS" panose="030F0702030302020204" pitchFamily="66" charset="0"/>
            </a:endParaRPr>
          </a:p>
          <a:p>
            <a:r>
              <a:rPr lang="en-GB" sz="2000" dirty="0">
                <a:latin typeface="Comic Sans MS" panose="030F0702030302020204" pitchFamily="66" charset="0"/>
              </a:rPr>
              <a:t>She gives one card to each pupil. The pupils look at their card and say a clue.</a:t>
            </a:r>
          </a:p>
          <a:p>
            <a:r>
              <a:rPr lang="en-GB" sz="2000" dirty="0">
                <a:latin typeface="Comic Sans MS" panose="030F0702030302020204" pitchFamily="66" charset="0"/>
              </a:rPr>
              <a:t>Anna says, ‘My number is 60 000 to the nearest 10 thousand.’</a:t>
            </a:r>
          </a:p>
          <a:p>
            <a:r>
              <a:rPr lang="en-GB" sz="2000" dirty="0">
                <a:latin typeface="Comic Sans MS" panose="030F0702030302020204" pitchFamily="66" charset="0"/>
              </a:rPr>
              <a:t>Bashir says, ‘My number has exactly 600 hundreds in it.’</a:t>
            </a:r>
          </a:p>
          <a:p>
            <a:r>
              <a:rPr lang="en-GB" sz="2000" dirty="0">
                <a:latin typeface="Comic Sans MS" panose="030F0702030302020204" pitchFamily="66" charset="0"/>
              </a:rPr>
              <a:t>Charis says, ‘My number is 59900 to the nearest hundred.’</a:t>
            </a:r>
          </a:p>
          <a:p>
            <a:r>
              <a:rPr lang="en-GB" sz="2000" dirty="0">
                <a:latin typeface="Comic Sans MS" panose="030F0702030302020204" pitchFamily="66" charset="0"/>
              </a:rPr>
              <a:t>David says, ‘My number is 60 000 to the nearest 10.’</a:t>
            </a:r>
          </a:p>
          <a:p>
            <a:r>
              <a:rPr lang="en-GB" sz="2000" dirty="0">
                <a:latin typeface="Comic Sans MS" panose="030F0702030302020204" pitchFamily="66" charset="0"/>
              </a:rPr>
              <a:t>Can you work out which card each pupil had? Explain your choices</a:t>
            </a:r>
            <a:endParaRPr lang="en-US" sz="2000" dirty="0">
              <a:latin typeface="Comic Sans MS" panose="030F0702030302020204" pitchFamily="66" charset="0"/>
            </a:endParaRPr>
          </a:p>
        </p:txBody>
      </p:sp>
    </p:spTree>
    <p:extLst>
      <p:ext uri="{BB962C8B-B14F-4D97-AF65-F5344CB8AC3E}">
        <p14:creationId xmlns:p14="http://schemas.microsoft.com/office/powerpoint/2010/main" val="320822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To make a sponge cake, I need six times as much flour as I do when I’m making </a:t>
            </a:r>
            <a:r>
              <a:rPr lang="en-GB" sz="2800" dirty="0" smtClean="0">
                <a:latin typeface="Comic Sans MS" panose="030F0702030302020204" pitchFamily="66" charset="0"/>
              </a:rPr>
              <a:t>a </a:t>
            </a:r>
            <a:r>
              <a:rPr lang="en-US" sz="2800" dirty="0" smtClean="0">
                <a:latin typeface="Comic Sans MS" panose="030F0702030302020204" pitchFamily="66" charset="0"/>
              </a:rPr>
              <a:t>fairy </a:t>
            </a:r>
            <a:r>
              <a:rPr lang="en-US" sz="2800" dirty="0">
                <a:latin typeface="Comic Sans MS" panose="030F0702030302020204" pitchFamily="66" charset="0"/>
              </a:rPr>
              <a:t>cake</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If a sponge cake needs 270 g of flour, how much does a fairy cake need?</a:t>
            </a:r>
            <a:endParaRPr lang="en-US" sz="2800" dirty="0">
              <a:latin typeface="Comic Sans MS" panose="030F0702030302020204" pitchFamily="66" charset="0"/>
            </a:endParaRPr>
          </a:p>
        </p:txBody>
      </p:sp>
      <p:pic>
        <p:nvPicPr>
          <p:cNvPr id="3074" name="Picture 2" descr="C:\Users\erylands\AppData\Local\Microsoft\Windows\Temporary Internet Files\Content.IE5\O8DBRM5B\Draw_this_birthday_cak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419600"/>
            <a:ext cx="173355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55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r>
              <a:rPr lang="en-GB" sz="2800" dirty="0">
                <a:latin typeface="Comic Sans MS" panose="030F0702030302020204" pitchFamily="66" charset="0"/>
              </a:rPr>
              <a:t>Put these numbers in order, from smallest to largest</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US" sz="2800" dirty="0">
                <a:latin typeface="Comic Sans MS" panose="030F0702030302020204" pitchFamily="66" charset="0"/>
              </a:rPr>
              <a:t>3·3, 3·03, 3·33, 3·303, 3·033</a:t>
            </a:r>
          </a:p>
          <a:p>
            <a:r>
              <a:rPr lang="en-GB" sz="2800" dirty="0">
                <a:latin typeface="Comic Sans MS" panose="030F0702030302020204" pitchFamily="66" charset="0"/>
              </a:rPr>
              <a:t>5834, 61·8 multiplied by 100, one tenth of 45813</a:t>
            </a:r>
          </a:p>
          <a:p>
            <a:r>
              <a:rPr lang="en-GB" sz="2800" dirty="0">
                <a:latin typeface="Comic Sans MS" panose="030F0702030302020204" pitchFamily="66" charset="0"/>
              </a:rPr>
              <a:t>0·034, 3·6 divided by 100, ten times 0·0033</a:t>
            </a:r>
          </a:p>
          <a:p>
            <a:r>
              <a:rPr lang="en-US" sz="2800" dirty="0">
                <a:latin typeface="Comic Sans MS" panose="030F0702030302020204" pitchFamily="66" charset="0"/>
              </a:rPr>
              <a:t>–4·4, –4·44, –4·04, –</a:t>
            </a:r>
            <a:r>
              <a:rPr lang="en-US" sz="2800" dirty="0" smtClean="0">
                <a:latin typeface="Comic Sans MS" panose="030F0702030302020204" pitchFamily="66" charset="0"/>
              </a:rPr>
              <a:t>4·404</a:t>
            </a:r>
            <a:endParaRPr lang="en-US" sz="2800" dirty="0">
              <a:latin typeface="Comic Sans MS" panose="030F0702030302020204" pitchFamily="66" charset="0"/>
            </a:endParaRPr>
          </a:p>
        </p:txBody>
      </p:sp>
    </p:spTree>
    <p:extLst>
      <p:ext uri="{BB962C8B-B14F-4D97-AF65-F5344CB8AC3E}">
        <p14:creationId xmlns:p14="http://schemas.microsoft.com/office/powerpoint/2010/main" val="2864591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r>
              <a:rPr lang="en-GB" sz="2800" dirty="0">
                <a:latin typeface="Comic Sans MS" panose="030F0702030302020204" pitchFamily="66" charset="0"/>
              </a:rPr>
              <a:t>Estimate the answer to 4243 + 1734 by rounding the numbers to</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US" sz="2800" dirty="0">
                <a:latin typeface="Comic Sans MS" panose="030F0702030302020204" pitchFamily="66" charset="0"/>
              </a:rPr>
              <a:t>the nearest 1000</a:t>
            </a:r>
          </a:p>
          <a:p>
            <a:r>
              <a:rPr lang="en-US" sz="2800" dirty="0">
                <a:latin typeface="Comic Sans MS" panose="030F0702030302020204" pitchFamily="66" charset="0"/>
              </a:rPr>
              <a:t>the nearest 100</a:t>
            </a:r>
          </a:p>
          <a:p>
            <a:r>
              <a:rPr lang="en-US" sz="2800" dirty="0">
                <a:latin typeface="Comic Sans MS" panose="030F0702030302020204" pitchFamily="66" charset="0"/>
              </a:rPr>
              <a:t>the nearest 50</a:t>
            </a:r>
          </a:p>
          <a:p>
            <a:r>
              <a:rPr lang="en-US" sz="2800" dirty="0">
                <a:latin typeface="Comic Sans MS" panose="030F0702030302020204" pitchFamily="66" charset="0"/>
              </a:rPr>
              <a:t>the nearest 10.</a:t>
            </a:r>
          </a:p>
        </p:txBody>
      </p:sp>
      <p:pic>
        <p:nvPicPr>
          <p:cNvPr id="2050" name="Picture 2" descr="C:\Users\erylands\AppData\Local\Microsoft\Windows\Temporary Internet Files\Content.IE5\HC2WC80B\math_symbo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276600"/>
            <a:ext cx="16573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290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r>
              <a:rPr lang="en-GB" sz="2800" dirty="0">
                <a:latin typeface="Comic Sans MS" panose="030F0702030302020204" pitchFamily="66" charset="0"/>
              </a:rPr>
              <a:t>The population of Shanghai is 21 million, to the nearest million. Each </a:t>
            </a:r>
            <a:r>
              <a:rPr lang="en-GB" sz="2800" dirty="0" smtClean="0">
                <a:latin typeface="Comic Sans MS" panose="030F0702030302020204" pitchFamily="66" charset="0"/>
              </a:rPr>
              <a:t>person</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weighs on average 70 kg.</a:t>
            </a:r>
          </a:p>
          <a:p>
            <a:r>
              <a:rPr lang="en-GB" sz="2800" dirty="0">
                <a:latin typeface="Comic Sans MS" panose="030F0702030302020204" pitchFamily="66" charset="0"/>
              </a:rPr>
              <a:t>Estimate the total weight of all the people in Shanghai.</a:t>
            </a:r>
          </a:p>
          <a:p>
            <a:r>
              <a:rPr lang="en-GB" sz="2800" dirty="0">
                <a:latin typeface="Comic Sans MS" panose="030F0702030302020204" pitchFamily="66" charset="0"/>
              </a:rPr>
              <a:t>Do you think your answer is more or less than the actual answer you’d get if </a:t>
            </a:r>
            <a:r>
              <a:rPr lang="en-GB" sz="2800" dirty="0" smtClean="0">
                <a:latin typeface="Comic Sans MS" panose="030F0702030302020204" pitchFamily="66" charset="0"/>
              </a:rPr>
              <a:t>you weighed </a:t>
            </a:r>
            <a:r>
              <a:rPr lang="en-GB" sz="2800" dirty="0">
                <a:latin typeface="Comic Sans MS" panose="030F0702030302020204" pitchFamily="66" charset="0"/>
              </a:rPr>
              <a:t>everyone in Shanghai accurately</a:t>
            </a:r>
            <a:r>
              <a:rPr lang="en-GB" sz="2800" dirty="0" smtClean="0">
                <a:latin typeface="Comic Sans MS" panose="030F0702030302020204" pitchFamily="66" charset="0"/>
              </a:rPr>
              <a:t>? Why?</a:t>
            </a:r>
            <a:endParaRPr lang="en-US" sz="2800" dirty="0">
              <a:latin typeface="Comic Sans MS" panose="030F0702030302020204" pitchFamily="66" charset="0"/>
            </a:endParaRPr>
          </a:p>
        </p:txBody>
      </p:sp>
      <p:pic>
        <p:nvPicPr>
          <p:cNvPr id="3074" name="Picture 2" descr="C:\Program Files\Microsoft Office\MEDIA\CAGCAT10\j03029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590800"/>
            <a:ext cx="108712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99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The </a:t>
            </a:r>
            <a:r>
              <a:rPr lang="en-GB" sz="2800" dirty="0">
                <a:latin typeface="Comic Sans MS" panose="030F0702030302020204" pitchFamily="66" charset="0"/>
              </a:rPr>
              <a:t>total population of Shanghai is 21 million, to the nearest million</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If at lunchtime everyone in Shanghai eats a bowl of rice, how many grains of </a:t>
            </a:r>
            <a:r>
              <a:rPr lang="en-GB" sz="2800" dirty="0" smtClean="0">
                <a:latin typeface="Comic Sans MS" panose="030F0702030302020204" pitchFamily="66" charset="0"/>
              </a:rPr>
              <a:t>rice do </a:t>
            </a:r>
            <a:r>
              <a:rPr lang="en-GB" sz="2800" dirty="0">
                <a:latin typeface="Comic Sans MS" panose="030F0702030302020204" pitchFamily="66" charset="0"/>
              </a:rPr>
              <a:t>you estimate are eaten each lunchtime</a:t>
            </a:r>
            <a:r>
              <a:rPr lang="en-GB" sz="2800" dirty="0" smtClean="0">
                <a:latin typeface="Comic Sans MS" panose="030F0702030302020204" pitchFamily="66" charset="0"/>
              </a:rPr>
              <a:t>?</a:t>
            </a:r>
          </a:p>
          <a:p>
            <a:r>
              <a:rPr lang="en-GB" sz="2800" dirty="0" smtClean="0">
                <a:latin typeface="Comic Sans MS" panose="030F0702030302020204" pitchFamily="66" charset="0"/>
              </a:rPr>
              <a:t>How much will this cost if each grain is worth 0.02 pence?</a:t>
            </a:r>
            <a:endParaRPr lang="en-US" sz="2800" dirty="0">
              <a:latin typeface="Comic Sans MS" panose="030F0702030302020204" pitchFamily="66" charset="0"/>
            </a:endParaRPr>
          </a:p>
        </p:txBody>
      </p:sp>
      <p:pic>
        <p:nvPicPr>
          <p:cNvPr id="4098" name="Picture 2" descr="C:\Users\erylands\AppData\Local\Microsoft\Windows\Temporary Internet Files\Content.IE5\Q10LG0IX\3703678771_bdcae34ae8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069848"/>
            <a:ext cx="1950720" cy="15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80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4114800"/>
          </a:xfrm>
        </p:spPr>
        <p:txBody>
          <a:bodyPr>
            <a:noAutofit/>
          </a:bodyPr>
          <a:lstStyle/>
          <a:p>
            <a:pPr marL="0" indent="0">
              <a:buNone/>
            </a:pPr>
            <a:r>
              <a:rPr lang="en-GB" sz="2800" dirty="0">
                <a:latin typeface="Comic Sans MS" panose="030F0702030302020204" pitchFamily="66" charset="0"/>
              </a:rPr>
              <a:t>The population of Shanghai is 21 million, to the nearest million. Each person</a:t>
            </a:r>
          </a:p>
          <a:p>
            <a:r>
              <a:rPr lang="en-GB" sz="2800" dirty="0">
                <a:latin typeface="Comic Sans MS" panose="030F0702030302020204" pitchFamily="66" charset="0"/>
              </a:rPr>
              <a:t>weighs on average 70 kg.</a:t>
            </a:r>
          </a:p>
          <a:p>
            <a:r>
              <a:rPr lang="en-GB" sz="2800" dirty="0">
                <a:latin typeface="Comic Sans MS" panose="030F0702030302020204" pitchFamily="66" charset="0"/>
              </a:rPr>
              <a:t>Estimate the total weight of all the people in Shanghai.</a:t>
            </a:r>
          </a:p>
          <a:p>
            <a:r>
              <a:rPr lang="en-GB" sz="2800" dirty="0">
                <a:latin typeface="Comic Sans MS" panose="030F0702030302020204" pitchFamily="66" charset="0"/>
              </a:rPr>
              <a:t>Do you think your answer is more or less than the actual answer you’d get if </a:t>
            </a:r>
            <a:r>
              <a:rPr lang="en-GB" sz="2800" dirty="0" smtClean="0">
                <a:latin typeface="Comic Sans MS" panose="030F0702030302020204" pitchFamily="66" charset="0"/>
              </a:rPr>
              <a:t>you weighed </a:t>
            </a:r>
            <a:r>
              <a:rPr lang="en-GB" sz="2800" dirty="0">
                <a:latin typeface="Comic Sans MS" panose="030F0702030302020204" pitchFamily="66" charset="0"/>
              </a:rPr>
              <a:t>everyone in Shanghai accurately</a:t>
            </a:r>
            <a:r>
              <a:rPr lang="en-GB" sz="2800" dirty="0" smtClean="0">
                <a:latin typeface="Comic Sans MS" panose="030F0702030302020204" pitchFamily="66" charset="0"/>
              </a:rPr>
              <a:t>? Why?</a:t>
            </a:r>
            <a:endParaRPr lang="en-US" sz="2800" dirty="0">
              <a:latin typeface="Comic Sans MS" panose="030F0702030302020204" pitchFamily="66" charset="0"/>
            </a:endParaRPr>
          </a:p>
        </p:txBody>
      </p:sp>
      <p:pic>
        <p:nvPicPr>
          <p:cNvPr id="5122" name="Picture 2" descr="C:\Users\erylands\AppData\Local\Microsoft\Windows\Temporary Internet Files\Content.IE5\EFHQNKEK\weight-lift-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09800"/>
            <a:ext cx="1560579" cy="156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30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828800"/>
            <a:ext cx="8229600" cy="4114800"/>
          </a:xfrm>
        </p:spPr>
        <p:txBody>
          <a:bodyPr>
            <a:noAutofit/>
          </a:bodyPr>
          <a:lstStyle/>
          <a:p>
            <a:pPr marL="0" indent="0">
              <a:buNone/>
            </a:pPr>
            <a:r>
              <a:rPr lang="en-GB" sz="2800" dirty="0">
                <a:latin typeface="Comic Sans MS" panose="030F0702030302020204" pitchFamily="66" charset="0"/>
              </a:rPr>
              <a:t>Three pupils are asked to estimate the answer to the sum 4243 + 1734.</a:t>
            </a:r>
          </a:p>
          <a:p>
            <a:pPr marL="0" indent="0">
              <a:buNone/>
            </a:pPr>
            <a:r>
              <a:rPr lang="en-GB" sz="2800" dirty="0">
                <a:latin typeface="Comic Sans MS" panose="030F0702030302020204" pitchFamily="66" charset="0"/>
              </a:rPr>
              <a:t>Andrew says, ‘To the nearest 100, the answer will be 5900.’</a:t>
            </a:r>
          </a:p>
          <a:p>
            <a:pPr marL="0" indent="0">
              <a:buNone/>
            </a:pPr>
            <a:r>
              <a:rPr lang="en-GB" sz="2800" dirty="0">
                <a:latin typeface="Comic Sans MS" panose="030F0702030302020204" pitchFamily="66" charset="0"/>
              </a:rPr>
              <a:t>Bilal says, ‘To the nearest 50, the answer will be 6000.’</a:t>
            </a:r>
          </a:p>
          <a:p>
            <a:pPr marL="0" indent="0">
              <a:buNone/>
            </a:pPr>
            <a:r>
              <a:rPr lang="en-GB" sz="2800" dirty="0">
                <a:latin typeface="Comic Sans MS" panose="030F0702030302020204" pitchFamily="66" charset="0"/>
              </a:rPr>
              <a:t>Cheng says, ‘To the nearest 10, the answer will be 5970.’</a:t>
            </a:r>
          </a:p>
          <a:p>
            <a:r>
              <a:rPr lang="en-GB" sz="2800" dirty="0">
                <a:latin typeface="Comic Sans MS" panose="030F0702030302020204" pitchFamily="66" charset="0"/>
              </a:rPr>
              <a:t>Do you agree with Andrew, Bilal or Cheng?</a:t>
            </a:r>
          </a:p>
          <a:p>
            <a:r>
              <a:rPr lang="en-GB" sz="2800" dirty="0">
                <a:latin typeface="Comic Sans MS" panose="030F0702030302020204" pitchFamily="66" charset="0"/>
              </a:rPr>
              <a:t>Can you explain their reasoning?</a:t>
            </a:r>
            <a:endParaRPr lang="en-US" sz="2800" dirty="0">
              <a:latin typeface="Comic Sans MS" panose="030F0702030302020204" pitchFamily="66" charset="0"/>
            </a:endParaRPr>
          </a:p>
        </p:txBody>
      </p:sp>
    </p:spTree>
    <p:extLst>
      <p:ext uri="{BB962C8B-B14F-4D97-AF65-F5344CB8AC3E}">
        <p14:creationId xmlns:p14="http://schemas.microsoft.com/office/powerpoint/2010/main" val="2230573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828800"/>
            <a:ext cx="8229600" cy="4114800"/>
          </a:xfrm>
        </p:spPr>
        <p:txBody>
          <a:bodyPr>
            <a:noAutofit/>
          </a:bodyPr>
          <a:lstStyle/>
          <a:p>
            <a:pPr marL="0" indent="0">
              <a:buNone/>
            </a:pPr>
            <a:r>
              <a:rPr lang="en-GB" sz="2800" dirty="0">
                <a:latin typeface="Comic Sans MS" panose="030F0702030302020204" pitchFamily="66" charset="0"/>
              </a:rPr>
              <a:t>Eduardo says, ‘The </a:t>
            </a:r>
            <a:r>
              <a:rPr lang="en-GB" sz="2800" dirty="0" smtClean="0">
                <a:latin typeface="Comic Sans MS" panose="030F0702030302020204" pitchFamily="66" charset="0"/>
              </a:rPr>
              <a:t>population </a:t>
            </a:r>
            <a:r>
              <a:rPr lang="en-GB" sz="2800" dirty="0">
                <a:latin typeface="Comic Sans MS" panose="030F0702030302020204" pitchFamily="66" charset="0"/>
              </a:rPr>
              <a:t>of Mexico City is 11 million (to the </a:t>
            </a:r>
            <a:r>
              <a:rPr lang="en-GB" sz="2800" dirty="0" smtClean="0">
                <a:latin typeface="Comic Sans MS" panose="030F0702030302020204" pitchFamily="66" charset="0"/>
              </a:rPr>
              <a:t>nearest million</a:t>
            </a:r>
            <a:r>
              <a:rPr lang="en-GB" sz="2800" dirty="0">
                <a:latin typeface="Comic Sans MS" panose="030F0702030302020204" pitchFamily="66" charset="0"/>
              </a:rPr>
              <a:t>) and the population of New York is 11·2 million (to the nearest </a:t>
            </a:r>
            <a:r>
              <a:rPr lang="en-GB" sz="2800" dirty="0" smtClean="0">
                <a:latin typeface="Comic Sans MS" panose="030F0702030302020204" pitchFamily="66" charset="0"/>
              </a:rPr>
              <a:t>hundred </a:t>
            </a:r>
            <a:r>
              <a:rPr lang="en-US" sz="2800" dirty="0" smtClean="0">
                <a:latin typeface="Comic Sans MS" panose="030F0702030302020204" pitchFamily="66" charset="0"/>
              </a:rPr>
              <a:t>thousand</a:t>
            </a:r>
            <a:r>
              <a:rPr lang="en-US" sz="2800" dirty="0">
                <a:latin typeface="Comic Sans MS" panose="030F0702030302020204" pitchFamily="66" charset="0"/>
              </a:rPr>
              <a:t>).’</a:t>
            </a:r>
          </a:p>
          <a:p>
            <a:pPr marL="0" indent="0">
              <a:buNone/>
            </a:pPr>
            <a:r>
              <a:rPr lang="en-GB" sz="2800" dirty="0">
                <a:latin typeface="Comic Sans MS" panose="030F0702030302020204" pitchFamily="66" charset="0"/>
              </a:rPr>
              <a:t>He says, ‘The population of New York must be bigger than the population of</a:t>
            </a:r>
          </a:p>
          <a:p>
            <a:pPr marL="0" indent="0">
              <a:buNone/>
            </a:pPr>
            <a:r>
              <a:rPr lang="en-GB" sz="2800" dirty="0">
                <a:latin typeface="Comic Sans MS" panose="030F0702030302020204" pitchFamily="66" charset="0"/>
              </a:rPr>
              <a:t>Mexico City because 11·2 million is bigger than 11 million.’</a:t>
            </a:r>
          </a:p>
          <a:p>
            <a:r>
              <a:rPr lang="en-GB" sz="2800" dirty="0">
                <a:latin typeface="Comic Sans MS" panose="030F0702030302020204" pitchFamily="66" charset="0"/>
              </a:rPr>
              <a:t>Do you agree with him</a:t>
            </a:r>
            <a:r>
              <a:rPr lang="en-GB" sz="2800" dirty="0" smtClean="0">
                <a:latin typeface="Comic Sans MS" panose="030F0702030302020204" pitchFamily="66" charset="0"/>
              </a:rPr>
              <a:t>? Explain your reasoning.</a:t>
            </a:r>
            <a:endParaRPr lang="en-US" sz="2800" dirty="0">
              <a:latin typeface="Comic Sans MS" panose="030F0702030302020204" pitchFamily="66" charset="0"/>
            </a:endParaRPr>
          </a:p>
        </p:txBody>
      </p:sp>
    </p:spTree>
    <p:extLst>
      <p:ext uri="{BB962C8B-B14F-4D97-AF65-F5344CB8AC3E}">
        <p14:creationId xmlns:p14="http://schemas.microsoft.com/office/powerpoint/2010/main" val="1054882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read, write, order and compare numbers up to 10 000 000 and determine the value of each digit</a:t>
            </a:r>
            <a:br>
              <a:rPr lang="en-GB" sz="1600" dirty="0">
                <a:latin typeface="Comic Sans MS" panose="030F0702030302020204" pitchFamily="66" charset="0"/>
              </a:rPr>
            </a:br>
            <a:r>
              <a:rPr lang="en-GB" sz="1600" dirty="0">
                <a:latin typeface="Comic Sans MS" panose="030F0702030302020204" pitchFamily="66" charset="0"/>
              </a:rPr>
              <a:t>round any whole number to a required degree of accuracy</a:t>
            </a:r>
            <a:br>
              <a:rPr lang="en-GB" sz="1600" dirty="0">
                <a:latin typeface="Comic Sans MS" panose="030F0702030302020204" pitchFamily="66" charset="0"/>
              </a:rPr>
            </a:br>
            <a:r>
              <a:rPr lang="en-GB" sz="1600" dirty="0">
                <a:latin typeface="Comic Sans MS" panose="030F0702030302020204" pitchFamily="66" charset="0"/>
              </a:rPr>
              <a:t>use negative numbers in context, and calculate intervals across 0</a:t>
            </a:r>
            <a:br>
              <a:rPr lang="en-GB" sz="1600" dirty="0">
                <a:latin typeface="Comic Sans MS" panose="030F0702030302020204" pitchFamily="66" charset="0"/>
              </a:rPr>
            </a:br>
            <a:r>
              <a:rPr lang="en-GB" sz="1600" dirty="0">
                <a:latin typeface="Comic Sans MS" panose="030F0702030302020204" pitchFamily="66" charset="0"/>
              </a:rPr>
              <a:t>solve number and practical problems that involve all of the above</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828800"/>
            <a:ext cx="8229600" cy="4114800"/>
          </a:xfrm>
        </p:spPr>
        <p:txBody>
          <a:bodyPr>
            <a:noAutofit/>
          </a:bodyPr>
          <a:lstStyle/>
          <a:p>
            <a:pPr marL="0" indent="0">
              <a:buNone/>
            </a:pPr>
            <a:r>
              <a:rPr lang="en-GB" sz="2400" dirty="0">
                <a:latin typeface="Comic Sans MS" panose="030F0702030302020204" pitchFamily="66" charset="0"/>
              </a:rPr>
              <a:t>A scientist measured the temperature each </a:t>
            </a:r>
            <a:r>
              <a:rPr lang="en-GB" sz="2400" dirty="0" smtClean="0">
                <a:latin typeface="Comic Sans MS" panose="030F0702030302020204" pitchFamily="66" charset="0"/>
              </a:rPr>
              <a:t>day</a:t>
            </a:r>
          </a:p>
          <a:p>
            <a:pPr marL="0" indent="0">
              <a:buNone/>
            </a:pPr>
            <a:r>
              <a:rPr lang="en-GB" sz="2400" dirty="0" smtClean="0">
                <a:latin typeface="Comic Sans MS" panose="030F0702030302020204" pitchFamily="66" charset="0"/>
              </a:rPr>
              <a:t> </a:t>
            </a:r>
            <a:r>
              <a:rPr lang="en-GB" sz="2400" dirty="0">
                <a:latin typeface="Comic Sans MS" panose="030F0702030302020204" pitchFamily="66" charset="0"/>
              </a:rPr>
              <a:t>for one week at 06:00.</a:t>
            </a:r>
          </a:p>
          <a:p>
            <a:r>
              <a:rPr lang="en-GB" sz="2400" dirty="0">
                <a:latin typeface="Comic Sans MS" panose="030F0702030302020204" pitchFamily="66" charset="0"/>
              </a:rPr>
              <a:t>On Sunday the temperature was 1·6°C.</a:t>
            </a:r>
          </a:p>
          <a:p>
            <a:r>
              <a:rPr lang="en-GB" sz="2400" dirty="0">
                <a:latin typeface="Comic Sans MS" panose="030F0702030302020204" pitchFamily="66" charset="0"/>
              </a:rPr>
              <a:t>On Monday the temperature had fallen by 3°C.</a:t>
            </a:r>
          </a:p>
          <a:p>
            <a:r>
              <a:rPr lang="en-GB" sz="2400" dirty="0">
                <a:latin typeface="Comic Sans MS" panose="030F0702030302020204" pitchFamily="66" charset="0"/>
              </a:rPr>
              <a:t>On Tuesday the temperature had fallen by 2·1°C.</a:t>
            </a:r>
          </a:p>
          <a:p>
            <a:r>
              <a:rPr lang="en-GB" sz="2400" dirty="0">
                <a:latin typeface="Comic Sans MS" panose="030F0702030302020204" pitchFamily="66" charset="0"/>
              </a:rPr>
              <a:t>On Wednesday the temperature had risen by 1·6°C.</a:t>
            </a:r>
          </a:p>
          <a:p>
            <a:r>
              <a:rPr lang="en-GB" sz="2400" dirty="0">
                <a:latin typeface="Comic Sans MS" panose="030F0702030302020204" pitchFamily="66" charset="0"/>
              </a:rPr>
              <a:t>On Thursday the temperature had risen by 4·2°C.</a:t>
            </a:r>
          </a:p>
          <a:p>
            <a:r>
              <a:rPr lang="en-GB" sz="2400" dirty="0">
                <a:latin typeface="Comic Sans MS" panose="030F0702030302020204" pitchFamily="66" charset="0"/>
              </a:rPr>
              <a:t>On Friday the temperature had fallen by 0·9°C.</a:t>
            </a:r>
          </a:p>
          <a:p>
            <a:r>
              <a:rPr lang="en-GB" sz="2400" dirty="0">
                <a:latin typeface="Comic Sans MS" panose="030F0702030302020204" pitchFamily="66" charset="0"/>
              </a:rPr>
              <a:t>On Saturday the temperature had risen by 0·2°C.</a:t>
            </a:r>
          </a:p>
          <a:p>
            <a:r>
              <a:rPr lang="en-GB" sz="2400" dirty="0">
                <a:latin typeface="Comic Sans MS" panose="030F0702030302020204" pitchFamily="66" charset="0"/>
              </a:rPr>
              <a:t>What was the temperature on Saturday?</a:t>
            </a:r>
            <a:endParaRPr lang="en-US" sz="2400" dirty="0">
              <a:latin typeface="Comic Sans MS" panose="030F0702030302020204" pitchFamily="66" charset="0"/>
            </a:endParaRPr>
          </a:p>
        </p:txBody>
      </p:sp>
      <p:pic>
        <p:nvPicPr>
          <p:cNvPr id="6146" name="Picture 2" descr="C:\Users\erylands\AppData\Local\Microsoft\Windows\Temporary Internet Files\Content.IE5\HC2WC80B\scientis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9572" y="914400"/>
            <a:ext cx="1550573" cy="187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45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p>
          <a:p>
            <a:pPr marL="0" indent="0">
              <a:buNone/>
            </a:pPr>
            <a:r>
              <a:rPr lang="en-US" sz="2800" dirty="0" smtClean="0">
                <a:latin typeface="Comic Sans MS" panose="030F0702030302020204" pitchFamily="66" charset="0"/>
              </a:rPr>
              <a:t>Calculate </a:t>
            </a:r>
            <a:r>
              <a:rPr lang="en-US" sz="2800" dirty="0">
                <a:latin typeface="Comic Sans MS" panose="030F0702030302020204" pitchFamily="66" charset="0"/>
              </a:rPr>
              <a:t>36·2 + </a:t>
            </a:r>
            <a:r>
              <a:rPr lang="en-US" sz="2800" dirty="0" smtClean="0">
                <a:latin typeface="Comic Sans MS" panose="030F0702030302020204" pitchFamily="66" charset="0"/>
              </a:rPr>
              <a:t>19·8</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with a formal written column method</a:t>
            </a:r>
          </a:p>
          <a:p>
            <a:r>
              <a:rPr lang="en-GB" sz="2800" dirty="0">
                <a:latin typeface="Comic Sans MS" panose="030F0702030302020204" pitchFamily="66" charset="0"/>
              </a:rPr>
              <a:t>with a mental method, explaining your reasoning.</a:t>
            </a:r>
            <a:endParaRPr lang="en-US" sz="2800" dirty="0">
              <a:latin typeface="Comic Sans MS" panose="030F0702030302020204" pitchFamily="66" charset="0"/>
            </a:endParaRPr>
          </a:p>
        </p:txBody>
      </p:sp>
      <p:pic>
        <p:nvPicPr>
          <p:cNvPr id="8194" name="Picture 2" descr="C:\Users\erylands\AppData\Local\Microsoft\Windows\Temporary Internet Files\Content.IE5\FJ8N8R27\maths-clipart-189607_456fa[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24400"/>
            <a:ext cx="151762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00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r>
              <a:rPr lang="en-GB" sz="2800" dirty="0" smtClean="0">
                <a:latin typeface="Comic Sans MS" panose="030F0702030302020204" pitchFamily="66" charset="0"/>
              </a:rPr>
              <a:t>Jasmine </a:t>
            </a:r>
            <a:r>
              <a:rPr lang="en-GB" sz="2800" dirty="0">
                <a:latin typeface="Comic Sans MS" panose="030F0702030302020204" pitchFamily="66" charset="0"/>
              </a:rPr>
              <a:t>and Kamal have been asked to work out 5748 + 893 and 5748 – 893</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Jasmine says, ‘893 is 7 less than 900, and 900 is 100 less than 1000, so I can </a:t>
            </a:r>
            <a:r>
              <a:rPr lang="en-GB" sz="2800" dirty="0" smtClean="0">
                <a:latin typeface="Comic Sans MS" panose="030F0702030302020204" pitchFamily="66" charset="0"/>
              </a:rPr>
              <a:t>work out </a:t>
            </a:r>
            <a:r>
              <a:rPr lang="en-GB" sz="2800" dirty="0">
                <a:latin typeface="Comic Sans MS" panose="030F0702030302020204" pitchFamily="66" charset="0"/>
              </a:rPr>
              <a:t>the addition by adding on 1000 and then taking away 100 and then </a:t>
            </a:r>
            <a:r>
              <a:rPr lang="en-GB" sz="2800" dirty="0" smtClean="0">
                <a:latin typeface="Comic Sans MS" panose="030F0702030302020204" pitchFamily="66" charset="0"/>
              </a:rPr>
              <a:t>taking </a:t>
            </a:r>
            <a:r>
              <a:rPr lang="en-US" sz="2800" dirty="0" smtClean="0">
                <a:latin typeface="Comic Sans MS" panose="030F0702030302020204" pitchFamily="66" charset="0"/>
              </a:rPr>
              <a:t>away </a:t>
            </a:r>
            <a:r>
              <a:rPr lang="en-US" sz="2800" dirty="0">
                <a:latin typeface="Comic Sans MS" panose="030F0702030302020204" pitchFamily="66" charset="0"/>
              </a:rPr>
              <a:t>7</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What answer does Jasmine get, and is she correct?</a:t>
            </a:r>
            <a:endParaRPr lang="en-US" sz="2800" dirty="0">
              <a:latin typeface="Comic Sans MS" panose="030F0702030302020204" pitchFamily="66" charset="0"/>
            </a:endParaRPr>
          </a:p>
        </p:txBody>
      </p:sp>
    </p:spTree>
    <p:extLst>
      <p:ext uri="{BB962C8B-B14F-4D97-AF65-F5344CB8AC3E}">
        <p14:creationId xmlns:p14="http://schemas.microsoft.com/office/powerpoint/2010/main" val="173934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Sam has 9 fewer sweets than Sarah. They have 35 sweets altogether</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sweets does Sam have?</a:t>
            </a:r>
            <a:endParaRPr lang="en-US" sz="2800" dirty="0">
              <a:latin typeface="Comic Sans MS" panose="030F0702030302020204" pitchFamily="66" charset="0"/>
            </a:endParaRPr>
          </a:p>
        </p:txBody>
      </p:sp>
      <p:pic>
        <p:nvPicPr>
          <p:cNvPr id="4099" name="Picture 3" descr="C:\Users\erylands\AppData\Local\Microsoft\Windows\Temporary Internet Files\Content.IE5\N1ZOFW7Z\murano-glass-sweets-20100101-1-4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434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55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r>
              <a:rPr lang="en-GB" sz="2800" dirty="0" smtClean="0">
                <a:latin typeface="Comic Sans MS" panose="030F0702030302020204" pitchFamily="66" charset="0"/>
              </a:rPr>
              <a:t>Kamal </a:t>
            </a:r>
            <a:r>
              <a:rPr lang="en-GB" sz="2800" dirty="0">
                <a:latin typeface="Comic Sans MS" panose="030F0702030302020204" pitchFamily="66" charset="0"/>
              </a:rPr>
              <a:t>says, ‘893 is 7 less than 900, and 900 is 100 less than 1000, so I can work </a:t>
            </a:r>
            <a:r>
              <a:rPr lang="en-GB" sz="2800" dirty="0" smtClean="0">
                <a:latin typeface="Comic Sans MS" panose="030F0702030302020204" pitchFamily="66" charset="0"/>
              </a:rPr>
              <a:t>out the </a:t>
            </a:r>
            <a:r>
              <a:rPr lang="en-GB" sz="2800" dirty="0">
                <a:latin typeface="Comic Sans MS" panose="030F0702030302020204" pitchFamily="66" charset="0"/>
              </a:rPr>
              <a:t>subtraction by taking away 1000 and then taking away 100 and then </a:t>
            </a:r>
            <a:r>
              <a:rPr lang="en-GB" sz="2800" dirty="0" smtClean="0">
                <a:latin typeface="Comic Sans MS" panose="030F0702030302020204" pitchFamily="66" charset="0"/>
              </a:rPr>
              <a:t>taking </a:t>
            </a:r>
            <a:r>
              <a:rPr lang="en-US" sz="2800" dirty="0" smtClean="0">
                <a:latin typeface="Comic Sans MS" panose="030F0702030302020204" pitchFamily="66" charset="0"/>
              </a:rPr>
              <a:t>away 7.’</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What answer does Kamal get, and is he correct?</a:t>
            </a:r>
          </a:p>
          <a:p>
            <a:r>
              <a:rPr lang="en-GB" sz="2800" dirty="0">
                <a:latin typeface="Comic Sans MS" panose="030F0702030302020204" pitchFamily="66" charset="0"/>
              </a:rPr>
              <a:t>If you disagree with either Jasmine or Kamal, can you correct their reasoning?</a:t>
            </a:r>
            <a:endParaRPr lang="en-US" sz="2800" dirty="0">
              <a:latin typeface="Comic Sans MS" panose="030F0702030302020204" pitchFamily="66" charset="0"/>
            </a:endParaRPr>
          </a:p>
        </p:txBody>
      </p:sp>
    </p:spTree>
    <p:extLst>
      <p:ext uri="{BB962C8B-B14F-4D97-AF65-F5344CB8AC3E}">
        <p14:creationId xmlns:p14="http://schemas.microsoft.com/office/powerpoint/2010/main" val="2036419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pPr marL="0" indent="0">
              <a:buNone/>
            </a:pPr>
            <a:r>
              <a:rPr lang="en-GB" sz="2800" dirty="0">
                <a:latin typeface="Comic Sans MS" panose="030F0702030302020204" pitchFamily="66" charset="0"/>
              </a:rPr>
              <a:t>Choose digits to go in the empty </a:t>
            </a:r>
            <a:r>
              <a:rPr lang="en-GB" sz="2800" dirty="0" smtClean="0">
                <a:latin typeface="Comic Sans MS" panose="030F0702030302020204" pitchFamily="66" charset="0"/>
              </a:rPr>
              <a:t>gaps  </a:t>
            </a:r>
            <a:r>
              <a:rPr lang="en-GB" sz="2800" dirty="0">
                <a:latin typeface="Comic Sans MS" panose="030F0702030302020204" pitchFamily="66" charset="0"/>
              </a:rPr>
              <a:t>to make these number sentences true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US" sz="2800" dirty="0">
                <a:latin typeface="Comic Sans MS" panose="030F0702030302020204" pitchFamily="66" charset="0"/>
              </a:rPr>
              <a:t>14 781 – </a:t>
            </a:r>
            <a:r>
              <a:rPr lang="en-US" sz="2800" dirty="0" smtClean="0">
                <a:latin typeface="Comic Sans MS" panose="030F0702030302020204" pitchFamily="66" charset="0"/>
              </a:rPr>
              <a:t>6 __ </a:t>
            </a:r>
            <a:r>
              <a:rPr lang="en-US" sz="2800" dirty="0">
                <a:latin typeface="Comic Sans MS" panose="030F0702030302020204" pitchFamily="66" charset="0"/>
              </a:rPr>
              <a:t>53 = 8528</a:t>
            </a:r>
          </a:p>
          <a:p>
            <a:r>
              <a:rPr lang="en-US" sz="2800" dirty="0">
                <a:latin typeface="Comic Sans MS" panose="030F0702030302020204" pitchFamily="66" charset="0"/>
              </a:rPr>
              <a:t>23·12 + 22</a:t>
            </a:r>
            <a:r>
              <a:rPr lang="en-US" sz="2800" dirty="0" smtClean="0">
                <a:latin typeface="Comic Sans MS" panose="030F0702030302020204" pitchFamily="66" charset="0"/>
              </a:rPr>
              <a:t>· __ </a:t>
            </a:r>
            <a:r>
              <a:rPr lang="en-US" sz="2800" dirty="0">
                <a:latin typeface="Comic Sans MS" panose="030F0702030302020204" pitchFamily="66" charset="0"/>
              </a:rPr>
              <a:t>= 45·23</a:t>
            </a:r>
          </a:p>
        </p:txBody>
      </p:sp>
      <p:pic>
        <p:nvPicPr>
          <p:cNvPr id="9220" name="Picture 4" descr="C:\Users\erylands\AppData\Local\Microsoft\Windows\Temporary Internet Files\Content.IE5\HC2WC80B\math-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72000"/>
            <a:ext cx="161925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61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p>
          <a:p>
            <a:pPr marL="0" indent="0">
              <a:buNone/>
            </a:pPr>
            <a:r>
              <a:rPr lang="en-GB" sz="2800" dirty="0">
                <a:latin typeface="Comic Sans MS" panose="030F0702030302020204" pitchFamily="66" charset="0"/>
              </a:rPr>
              <a:t>Two numbers have a difference of 2·38 . The smaller number is 3·12 .</a:t>
            </a:r>
          </a:p>
          <a:p>
            <a:r>
              <a:rPr lang="en-GB" sz="2800" dirty="0">
                <a:latin typeface="Comic Sans MS" panose="030F0702030302020204" pitchFamily="66" charset="0"/>
              </a:rPr>
              <a:t>What is the bigger number?</a:t>
            </a:r>
          </a:p>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Two </a:t>
            </a:r>
            <a:r>
              <a:rPr lang="en-GB" sz="2800" dirty="0">
                <a:latin typeface="Comic Sans MS" panose="030F0702030302020204" pitchFamily="66" charset="0"/>
              </a:rPr>
              <a:t>numbers have a difference of 2·3 . They are both less than 10.</a:t>
            </a:r>
          </a:p>
          <a:p>
            <a:r>
              <a:rPr lang="en-GB" sz="2800" dirty="0">
                <a:latin typeface="Comic Sans MS" panose="030F0702030302020204" pitchFamily="66" charset="0"/>
              </a:rPr>
              <a:t>What could the numbers be?</a:t>
            </a:r>
            <a:endParaRPr lang="en-US" sz="2800" dirty="0">
              <a:latin typeface="Comic Sans MS" panose="030F0702030302020204" pitchFamily="66" charset="0"/>
            </a:endParaRPr>
          </a:p>
        </p:txBody>
      </p:sp>
    </p:spTree>
    <p:extLst>
      <p:ext uri="{BB962C8B-B14F-4D97-AF65-F5344CB8AC3E}">
        <p14:creationId xmlns:p14="http://schemas.microsoft.com/office/powerpoint/2010/main" val="2627083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Compare </a:t>
            </a:r>
            <a:r>
              <a:rPr lang="en-GB" sz="2800" dirty="0">
                <a:latin typeface="Comic Sans MS" panose="030F0702030302020204" pitchFamily="66" charset="0"/>
              </a:rPr>
              <a:t>31 + 9 × 7 and (31 + 9) × </a:t>
            </a:r>
            <a:r>
              <a:rPr lang="en-GB" sz="2800" dirty="0" smtClean="0">
                <a:latin typeface="Comic Sans MS" panose="030F0702030302020204" pitchFamily="66" charset="0"/>
              </a:rPr>
              <a:t>7</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What’s the same? What’s different?</a:t>
            </a:r>
            <a:endParaRPr lang="en-US" sz="2800" dirty="0">
              <a:latin typeface="Comic Sans MS" panose="030F0702030302020204" pitchFamily="66" charset="0"/>
            </a:endParaRPr>
          </a:p>
        </p:txBody>
      </p:sp>
      <p:pic>
        <p:nvPicPr>
          <p:cNvPr id="10242" name="Picture 2" descr="C:\Users\erylands\AppData\Local\Microsoft\Windows\Temporary Internet Files\Content.IE5\FJ8N8R27\math_symbol_clipart-150x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0228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46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pPr marL="0" indent="0">
              <a:buNone/>
            </a:pPr>
            <a:r>
              <a:rPr lang="en-GB" sz="2800" dirty="0">
                <a:latin typeface="Comic Sans MS" panose="030F0702030302020204" pitchFamily="66" charset="0"/>
              </a:rPr>
              <a:t>Choose operations to go in the empty </a:t>
            </a:r>
            <a:r>
              <a:rPr lang="en-GB" sz="2800" dirty="0" smtClean="0">
                <a:latin typeface="Comic Sans MS" panose="030F0702030302020204" pitchFamily="66" charset="0"/>
              </a:rPr>
              <a:t>gaps </a:t>
            </a:r>
            <a:r>
              <a:rPr lang="en-GB" sz="2800" dirty="0">
                <a:latin typeface="Comic Sans MS" panose="030F0702030302020204" pitchFamily="66" charset="0"/>
              </a:rPr>
              <a:t>to make these </a:t>
            </a:r>
            <a:r>
              <a:rPr lang="en-GB" sz="2800" dirty="0" smtClean="0">
                <a:latin typeface="Comic Sans MS" panose="030F0702030302020204" pitchFamily="66" charset="0"/>
              </a:rPr>
              <a:t>number </a:t>
            </a:r>
            <a:r>
              <a:rPr lang="en-US" sz="2800" dirty="0" smtClean="0">
                <a:latin typeface="Comic Sans MS" panose="030F0702030302020204" pitchFamily="66" charset="0"/>
              </a:rPr>
              <a:t>sentences </a:t>
            </a:r>
            <a:r>
              <a:rPr lang="en-US" sz="2800" dirty="0">
                <a:latin typeface="Comic Sans MS" panose="030F0702030302020204" pitchFamily="66" charset="0"/>
              </a:rPr>
              <a:t>true</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US" sz="2800" dirty="0" smtClean="0">
                <a:latin typeface="Comic Sans MS" panose="030F0702030302020204" pitchFamily="66" charset="0"/>
              </a:rPr>
              <a:t>6 __ </a:t>
            </a:r>
            <a:r>
              <a:rPr lang="en-US" sz="2800" dirty="0">
                <a:latin typeface="Comic Sans MS" panose="030F0702030302020204" pitchFamily="66" charset="0"/>
              </a:rPr>
              <a:t>3 </a:t>
            </a:r>
            <a:r>
              <a:rPr lang="en-US" sz="2800" dirty="0" smtClean="0">
                <a:latin typeface="Comic Sans MS" panose="030F0702030302020204" pitchFamily="66" charset="0"/>
              </a:rPr>
              <a:t>__ 7 </a:t>
            </a:r>
            <a:r>
              <a:rPr lang="en-US" sz="2800" dirty="0">
                <a:latin typeface="Comic Sans MS" panose="030F0702030302020204" pitchFamily="66" charset="0"/>
              </a:rPr>
              <a:t>= 16</a:t>
            </a:r>
          </a:p>
          <a:p>
            <a:r>
              <a:rPr lang="en-US" sz="2800" dirty="0" smtClean="0">
                <a:latin typeface="Comic Sans MS" panose="030F0702030302020204" pitchFamily="66" charset="0"/>
              </a:rPr>
              <a:t>6 __ </a:t>
            </a:r>
            <a:r>
              <a:rPr lang="en-US" sz="2800" dirty="0">
                <a:latin typeface="Comic Sans MS" panose="030F0702030302020204" pitchFamily="66" charset="0"/>
              </a:rPr>
              <a:t>3 </a:t>
            </a:r>
            <a:r>
              <a:rPr lang="en-US" sz="2800" dirty="0" smtClean="0">
                <a:latin typeface="Comic Sans MS" panose="030F0702030302020204" pitchFamily="66" charset="0"/>
              </a:rPr>
              <a:t>__ 7 </a:t>
            </a:r>
            <a:r>
              <a:rPr lang="en-US" sz="2800" dirty="0">
                <a:latin typeface="Comic Sans MS" panose="030F0702030302020204" pitchFamily="66" charset="0"/>
              </a:rPr>
              <a:t>= 27</a:t>
            </a:r>
          </a:p>
          <a:p>
            <a:r>
              <a:rPr lang="en-US" sz="2800" dirty="0" smtClean="0">
                <a:latin typeface="Comic Sans MS" panose="030F0702030302020204" pitchFamily="66" charset="0"/>
              </a:rPr>
              <a:t>6 __ </a:t>
            </a:r>
            <a:r>
              <a:rPr lang="en-US" sz="2800" dirty="0">
                <a:latin typeface="Comic Sans MS" panose="030F0702030302020204" pitchFamily="66" charset="0"/>
              </a:rPr>
              <a:t>3 </a:t>
            </a:r>
            <a:r>
              <a:rPr lang="en-US" sz="2800" dirty="0" smtClean="0">
                <a:latin typeface="Comic Sans MS" panose="030F0702030302020204" pitchFamily="66" charset="0"/>
              </a:rPr>
              <a:t>__ 7 </a:t>
            </a:r>
            <a:r>
              <a:rPr lang="en-US" sz="2800" dirty="0">
                <a:latin typeface="Comic Sans MS" panose="030F0702030302020204" pitchFamily="66" charset="0"/>
              </a:rPr>
              <a:t>= 9</a:t>
            </a:r>
          </a:p>
        </p:txBody>
      </p:sp>
      <p:pic>
        <p:nvPicPr>
          <p:cNvPr id="11266" name="Picture 2" descr="C:\Users\erylands\AppData\Local\Microsoft\Windows\Temporary Internet Files\Content.IE5\3P8M2ALF\chouettes%20math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67200"/>
            <a:ext cx="2346766" cy="209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90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GB" sz="2800" dirty="0" smtClean="0"/>
          </a:p>
          <a:p>
            <a:pPr marL="0" indent="0">
              <a:buNone/>
            </a:pPr>
            <a:r>
              <a:rPr lang="en-GB" sz="2800" dirty="0" smtClean="0">
                <a:latin typeface="Comic Sans MS" panose="030F0702030302020204" pitchFamily="66" charset="0"/>
              </a:rPr>
              <a:t>Put </a:t>
            </a:r>
            <a:r>
              <a:rPr lang="en-GB" sz="2800" dirty="0">
                <a:latin typeface="Comic Sans MS" panose="030F0702030302020204" pitchFamily="66" charset="0"/>
              </a:rPr>
              <a:t>brackets in these number sentences so that they are true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US" sz="2800" dirty="0">
                <a:latin typeface="Comic Sans MS" panose="030F0702030302020204" pitchFamily="66" charset="0"/>
              </a:rPr>
              <a:t>12 – 2 × 5 = 50</a:t>
            </a:r>
          </a:p>
          <a:p>
            <a:r>
              <a:rPr lang="en-US" sz="2800" dirty="0">
                <a:latin typeface="Comic Sans MS" panose="030F0702030302020204" pitchFamily="66" charset="0"/>
              </a:rPr>
              <a:t>12 – 8 – 5 = 9</a:t>
            </a:r>
          </a:p>
          <a:p>
            <a:r>
              <a:rPr lang="en-US" sz="2800" dirty="0">
                <a:latin typeface="Comic Sans MS" panose="030F0702030302020204" pitchFamily="66" charset="0"/>
              </a:rPr>
              <a:t>10 × 8 – 3 × 5 = 250</a:t>
            </a:r>
          </a:p>
        </p:txBody>
      </p:sp>
      <p:pic>
        <p:nvPicPr>
          <p:cNvPr id="12291" name="Picture 3" descr="C:\Users\erylands\AppData\Local\Microsoft\Windows\Temporary Internet Files\Content.IE5\MOHOEWAK\Maths_20gir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31227"/>
            <a:ext cx="2213610" cy="201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12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r>
              <a:rPr lang="en-GB" sz="2800" dirty="0">
                <a:latin typeface="Comic Sans MS" panose="030F0702030302020204" pitchFamily="66" charset="0"/>
              </a:rPr>
              <a:t>Can you write a number sentence using the digits 2, 3, 5 and 8 before the </a:t>
            </a:r>
            <a:r>
              <a:rPr lang="en-GB" sz="2800" dirty="0" smtClean="0">
                <a:latin typeface="Comic Sans MS" panose="030F0702030302020204" pitchFamily="66" charset="0"/>
              </a:rPr>
              <a:t>equals sign</a:t>
            </a:r>
            <a:r>
              <a:rPr lang="en-GB" sz="2800" dirty="0">
                <a:latin typeface="Comic Sans MS" panose="030F0702030302020204" pitchFamily="66" charset="0"/>
              </a:rPr>
              <a:t>, which has the same answer as another number sentence using the digits </a:t>
            </a:r>
            <a:r>
              <a:rPr lang="en-GB" sz="2800" dirty="0" smtClean="0">
                <a:latin typeface="Comic Sans MS" panose="030F0702030302020204" pitchFamily="66" charset="0"/>
              </a:rPr>
              <a:t>2, 3</a:t>
            </a:r>
            <a:r>
              <a:rPr lang="en-GB" sz="2800" dirty="0">
                <a:latin typeface="Comic Sans MS" panose="030F0702030302020204" pitchFamily="66" charset="0"/>
              </a:rPr>
              <a:t>, 5 and 8 but which is a different sentence?</a:t>
            </a:r>
            <a:endParaRPr lang="en-US" sz="2800" dirty="0">
              <a:latin typeface="Comic Sans MS" panose="030F0702030302020204" pitchFamily="66" charset="0"/>
            </a:endParaRPr>
          </a:p>
        </p:txBody>
      </p:sp>
    </p:spTree>
    <p:extLst>
      <p:ext uri="{BB962C8B-B14F-4D97-AF65-F5344CB8AC3E}">
        <p14:creationId xmlns:p14="http://schemas.microsoft.com/office/powerpoint/2010/main" val="1356985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pPr marL="0" indent="0">
              <a:buNone/>
            </a:pPr>
            <a:r>
              <a:rPr lang="en-GB" sz="2800" dirty="0">
                <a:latin typeface="Comic Sans MS" panose="030F0702030302020204" pitchFamily="66" charset="0"/>
              </a:rPr>
              <a:t>Write different number sentences using the digits 2, 3, 5 and 8 before the </a:t>
            </a:r>
            <a:r>
              <a:rPr lang="en-GB" sz="2800" dirty="0" smtClean="0">
                <a:latin typeface="Comic Sans MS" panose="030F0702030302020204" pitchFamily="66" charset="0"/>
              </a:rPr>
              <a:t>equals </a:t>
            </a:r>
            <a:r>
              <a:rPr lang="en-US" sz="2800" dirty="0" smtClean="0">
                <a:latin typeface="Comic Sans MS" panose="030F0702030302020204" pitchFamily="66" charset="0"/>
              </a:rPr>
              <a:t>sign</a:t>
            </a:r>
            <a:r>
              <a:rPr lang="en-US" sz="2800" dirty="0">
                <a:latin typeface="Comic Sans MS" panose="030F0702030302020204" pitchFamily="66" charset="0"/>
              </a:rPr>
              <a:t>, using:</a:t>
            </a:r>
          </a:p>
          <a:p>
            <a:r>
              <a:rPr lang="en-US" sz="2800" dirty="0">
                <a:latin typeface="Comic Sans MS" panose="030F0702030302020204" pitchFamily="66" charset="0"/>
              </a:rPr>
              <a:t>one operation</a:t>
            </a:r>
          </a:p>
          <a:p>
            <a:r>
              <a:rPr lang="en-GB" sz="2800" dirty="0">
                <a:latin typeface="Comic Sans MS" panose="030F0702030302020204" pitchFamily="66" charset="0"/>
              </a:rPr>
              <a:t>two operations but no brackets</a:t>
            </a:r>
          </a:p>
          <a:p>
            <a:r>
              <a:rPr lang="en-US" sz="2800" dirty="0">
                <a:latin typeface="Comic Sans MS" panose="030F0702030302020204" pitchFamily="66" charset="0"/>
              </a:rPr>
              <a:t>two operations and brackets.</a:t>
            </a:r>
          </a:p>
        </p:txBody>
      </p:sp>
      <p:pic>
        <p:nvPicPr>
          <p:cNvPr id="13314" name="Picture 2" descr="C:\Users\erylands\AppData\Local\Microsoft\Windows\Temporary Internet Files\Content.IE5\HC2WC80B\numb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572000"/>
            <a:ext cx="1633538" cy="16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416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r>
              <a:rPr lang="en-GB" sz="2800" dirty="0" smtClean="0">
                <a:latin typeface="Comic Sans MS" panose="030F0702030302020204" pitchFamily="66" charset="0"/>
              </a:rPr>
              <a:t>Two </a:t>
            </a:r>
            <a:r>
              <a:rPr lang="en-GB" sz="2800" dirty="0">
                <a:latin typeface="Comic Sans MS" panose="030F0702030302020204" pitchFamily="66" charset="0"/>
              </a:rPr>
              <a:t>numbers have a difference of 2·38 . What could the numbers be </a:t>
            </a:r>
            <a:r>
              <a:rPr lang="en-GB" sz="2800" dirty="0" smtClean="0">
                <a:latin typeface="Comic Sans MS" panose="030F0702030302020204" pitchFamily="66" charset="0"/>
              </a:rPr>
              <a:t>if:</a:t>
            </a:r>
          </a:p>
          <a:p>
            <a:r>
              <a:rPr lang="en-GB" sz="2800" dirty="0">
                <a:latin typeface="Comic Sans MS" panose="030F0702030302020204" pitchFamily="66" charset="0"/>
              </a:rPr>
              <a:t>the two numbers add up to 6?</a:t>
            </a:r>
          </a:p>
          <a:p>
            <a:r>
              <a:rPr lang="en-GB" sz="2800" dirty="0" smtClean="0">
                <a:latin typeface="Comic Sans MS" panose="030F0702030302020204" pitchFamily="66" charset="0"/>
              </a:rPr>
              <a:t>one </a:t>
            </a:r>
            <a:r>
              <a:rPr lang="en-GB" sz="2800" dirty="0">
                <a:latin typeface="Comic Sans MS" panose="030F0702030302020204" pitchFamily="66" charset="0"/>
              </a:rPr>
              <a:t>of the numbers is three times as big as the other number</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Two numbers have a difference of 2·3 . To the nearest 10, they are both 10.</a:t>
            </a:r>
          </a:p>
          <a:p>
            <a:r>
              <a:rPr lang="en-GB" sz="2800" dirty="0">
                <a:latin typeface="Comic Sans MS" panose="030F0702030302020204" pitchFamily="66" charset="0"/>
              </a:rPr>
              <a:t>What could the numbers be?</a:t>
            </a:r>
            <a:endParaRPr lang="en-US" sz="2800" dirty="0">
              <a:latin typeface="Comic Sans MS" panose="030F0702030302020204" pitchFamily="66" charset="0"/>
            </a:endParaRPr>
          </a:p>
        </p:txBody>
      </p:sp>
    </p:spTree>
    <p:extLst>
      <p:ext uri="{BB962C8B-B14F-4D97-AF65-F5344CB8AC3E}">
        <p14:creationId xmlns:p14="http://schemas.microsoft.com/office/powerpoint/2010/main" val="1591934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r>
              <a:rPr lang="en-GB" sz="2800" dirty="0">
                <a:latin typeface="Comic Sans MS" panose="030F0702030302020204" pitchFamily="66" charset="0"/>
              </a:rPr>
              <a:t>Can you use five of the digits 1 to 9 to make this number sentence true</a:t>
            </a:r>
            <a:r>
              <a:rPr lang="en-GB" sz="2800" dirty="0" smtClean="0">
                <a:latin typeface="Comic Sans MS" panose="030F0702030302020204" pitchFamily="66" charset="0"/>
              </a:rPr>
              <a:t>?</a:t>
            </a:r>
          </a:p>
          <a:p>
            <a:endParaRPr lang="en-GB" sz="2800" dirty="0">
              <a:latin typeface="Comic Sans MS" panose="030F0702030302020204" pitchFamily="66" charset="0"/>
            </a:endParaRPr>
          </a:p>
          <a:p>
            <a:pPr marL="0" indent="0" algn="ctr">
              <a:buNone/>
            </a:pPr>
            <a:r>
              <a:rPr lang="en-US" sz="4000" dirty="0" smtClean="0">
                <a:latin typeface="Comic Sans MS" panose="030F0702030302020204" pitchFamily="66" charset="0"/>
              </a:rPr>
              <a:t>__  __ · __ </a:t>
            </a:r>
            <a:r>
              <a:rPr lang="en-US" sz="4000" dirty="0">
                <a:latin typeface="Comic Sans MS" panose="030F0702030302020204" pitchFamily="66" charset="0"/>
              </a:rPr>
              <a:t>+ </a:t>
            </a:r>
            <a:r>
              <a:rPr lang="en-US" sz="4000" dirty="0" smtClean="0">
                <a:latin typeface="Comic Sans MS" panose="030F0702030302020204" pitchFamily="66" charset="0"/>
              </a:rPr>
              <a:t>__· __ = 31·7</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Can you find other sets of five of the digits 1 to 9 that make the sentence true?</a:t>
            </a:r>
            <a:endParaRPr lang="en-US" sz="2800" dirty="0">
              <a:latin typeface="Comic Sans MS" panose="030F0702030302020204" pitchFamily="66" charset="0"/>
            </a:endParaRPr>
          </a:p>
        </p:txBody>
      </p:sp>
    </p:spTree>
    <p:extLst>
      <p:ext uri="{BB962C8B-B14F-4D97-AF65-F5344CB8AC3E}">
        <p14:creationId xmlns:p14="http://schemas.microsoft.com/office/powerpoint/2010/main" val="44393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Sam has </a:t>
            </a:r>
            <a:r>
              <a:rPr lang="en-GB" sz="2800" dirty="0" smtClean="0">
                <a:latin typeface="Comic Sans MS" panose="030F0702030302020204" pitchFamily="66" charset="0"/>
              </a:rPr>
              <a:t>19 </a:t>
            </a:r>
            <a:r>
              <a:rPr lang="en-GB" sz="2800" dirty="0">
                <a:latin typeface="Comic Sans MS" panose="030F0702030302020204" pitchFamily="66" charset="0"/>
              </a:rPr>
              <a:t>fewer sweets than Sarah. They have </a:t>
            </a:r>
            <a:r>
              <a:rPr lang="en-GB" sz="2800" dirty="0" smtClean="0">
                <a:latin typeface="Comic Sans MS" panose="030F0702030302020204" pitchFamily="66" charset="0"/>
              </a:rPr>
              <a:t>135 </a:t>
            </a:r>
            <a:r>
              <a:rPr lang="en-GB" sz="2800" dirty="0">
                <a:latin typeface="Comic Sans MS" panose="030F0702030302020204" pitchFamily="66" charset="0"/>
              </a:rPr>
              <a:t>sweets altogether</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sweets does Sam have?</a:t>
            </a:r>
            <a:endParaRPr lang="en-US" sz="2800" dirty="0">
              <a:latin typeface="Comic Sans MS" panose="030F0702030302020204" pitchFamily="66" charset="0"/>
            </a:endParaRPr>
          </a:p>
        </p:txBody>
      </p:sp>
      <p:pic>
        <p:nvPicPr>
          <p:cNvPr id="4099" name="Picture 3" descr="C:\Users\erylands\AppData\Local\Microsoft\Windows\Temporary Internet Files\Content.IE5\N1ZOFW7Z\murano-glass-sweets-20100101-1-4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434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7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A </a:t>
            </a:r>
            <a:r>
              <a:rPr lang="en-GB" sz="2800" dirty="0">
                <a:latin typeface="Comic Sans MS" panose="030F0702030302020204" pitchFamily="66" charset="0"/>
              </a:rPr>
              <a:t>shop sells magazines and comics. Freya buys a magazine and a comic. She </a:t>
            </a:r>
            <a:r>
              <a:rPr lang="en-GB" sz="2800" dirty="0" smtClean="0">
                <a:latin typeface="Comic Sans MS" panose="030F0702030302020204" pitchFamily="66" charset="0"/>
              </a:rPr>
              <a:t>pays £2·50 </a:t>
            </a:r>
            <a:r>
              <a:rPr lang="en-GB" sz="2800" dirty="0">
                <a:latin typeface="Comic Sans MS" panose="030F0702030302020204" pitchFamily="66" charset="0"/>
              </a:rPr>
              <a:t>. Evie buys a magazine and two comics. She pays £</a:t>
            </a:r>
            <a:r>
              <a:rPr lang="en-GB" sz="2800" dirty="0" smtClean="0">
                <a:latin typeface="Comic Sans MS" panose="030F0702030302020204" pitchFamily="66" charset="0"/>
              </a:rPr>
              <a:t>3·90.</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much does a comic cost? How much does a magazine cost?</a:t>
            </a:r>
            <a:endParaRPr lang="en-US" sz="2800" dirty="0">
              <a:latin typeface="Comic Sans MS" panose="030F0702030302020204" pitchFamily="66" charset="0"/>
            </a:endParaRPr>
          </a:p>
        </p:txBody>
      </p:sp>
      <p:pic>
        <p:nvPicPr>
          <p:cNvPr id="14338" name="Picture 2" descr="C:\Users\erylands\AppData\Local\Microsoft\Windows\Temporary Internet Files\Content.IE5\HC2WC80B\magazine-3360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953000"/>
            <a:ext cx="840581"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767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572000"/>
          </a:xfrm>
        </p:spPr>
        <p:txBody>
          <a:bodyPr>
            <a:noAutofit/>
          </a:bodyPr>
          <a:lstStyle/>
          <a:p>
            <a:pPr marL="0" indent="0">
              <a:buNone/>
            </a:pPr>
            <a:r>
              <a:rPr lang="en-GB" sz="2800" dirty="0">
                <a:latin typeface="Comic Sans MS" panose="030F0702030302020204" pitchFamily="66" charset="0"/>
              </a:rPr>
              <a:t>A shop sells boxes of chocolates. One box costs £3·99. A second box costs £</a:t>
            </a:r>
            <a:r>
              <a:rPr lang="en-GB" sz="2800" dirty="0" smtClean="0">
                <a:latin typeface="Comic Sans MS" panose="030F0702030302020204" pitchFamily="66" charset="0"/>
              </a:rPr>
              <a:t>2·60. A </a:t>
            </a:r>
            <a:r>
              <a:rPr lang="en-GB" sz="2800" dirty="0">
                <a:latin typeface="Comic Sans MS" panose="030F0702030302020204" pitchFamily="66" charset="0"/>
              </a:rPr>
              <a:t>third box costs £6·45 .</a:t>
            </a:r>
          </a:p>
          <a:p>
            <a:r>
              <a:rPr lang="en-GB" sz="2800" dirty="0">
                <a:latin typeface="Comic Sans MS" panose="030F0702030302020204" pitchFamily="66" charset="0"/>
              </a:rPr>
              <a:t>What is the difference in price between the most and least expensive boxes</a:t>
            </a:r>
            <a:r>
              <a:rPr lang="en-GB" sz="2800" dirty="0" smtClean="0">
                <a:latin typeface="Comic Sans MS" panose="030F0702030302020204" pitchFamily="66" charset="0"/>
              </a:rPr>
              <a:t>?</a:t>
            </a:r>
          </a:p>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The </a:t>
            </a:r>
            <a:r>
              <a:rPr lang="en-GB" sz="2800" dirty="0">
                <a:latin typeface="Comic Sans MS" panose="030F0702030302020204" pitchFamily="66" charset="0"/>
              </a:rPr>
              <a:t>shop also sells packets of sweets. One packet costs £1·39 . Ramesh has a £</a:t>
            </a:r>
            <a:r>
              <a:rPr lang="en-GB" sz="2800" dirty="0" smtClean="0">
                <a:latin typeface="Comic Sans MS" panose="030F0702030302020204" pitchFamily="66" charset="0"/>
              </a:rPr>
              <a:t>10 note </a:t>
            </a:r>
            <a:r>
              <a:rPr lang="en-GB" sz="2800" dirty="0">
                <a:latin typeface="Comic Sans MS" panose="030F0702030302020204" pitchFamily="66" charset="0"/>
              </a:rPr>
              <a:t>and he wants to buy the chocolates costing £2·60 .</a:t>
            </a:r>
          </a:p>
          <a:p>
            <a:r>
              <a:rPr lang="en-GB" sz="2800" dirty="0">
                <a:latin typeface="Comic Sans MS" panose="030F0702030302020204" pitchFamily="66" charset="0"/>
              </a:rPr>
              <a:t>How many packets of sweets can he also buy?</a:t>
            </a:r>
            <a:endParaRPr lang="en-US" sz="2800" dirty="0">
              <a:latin typeface="Comic Sans MS" panose="030F0702030302020204" pitchFamily="66" charset="0"/>
            </a:endParaRPr>
          </a:p>
        </p:txBody>
      </p:sp>
    </p:spTree>
    <p:extLst>
      <p:ext uri="{BB962C8B-B14F-4D97-AF65-F5344CB8AC3E}">
        <p14:creationId xmlns:p14="http://schemas.microsoft.com/office/powerpoint/2010/main" val="3732912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r>
              <a:rPr lang="en-GB" sz="2800" dirty="0">
                <a:latin typeface="Comic Sans MS" panose="030F0702030302020204" pitchFamily="66" charset="0"/>
              </a:rPr>
              <a:t>A shop sells magazines and comics. Last week Arthur bought a magazine </a:t>
            </a:r>
            <a:r>
              <a:rPr lang="en-GB" sz="2800" dirty="0" smtClean="0">
                <a:latin typeface="Comic Sans MS" panose="030F0702030302020204" pitchFamily="66" charset="0"/>
              </a:rPr>
              <a:t>and a </a:t>
            </a:r>
            <a:r>
              <a:rPr lang="en-GB" sz="2800" dirty="0">
                <a:latin typeface="Comic Sans MS" panose="030F0702030302020204" pitchFamily="66" charset="0"/>
              </a:rPr>
              <a:t>comic. He can’t remember exactly what he paid, but he thinks he paid £1·76 </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Yesterday he bought a magazine and four comics. He paid £4·30 .</a:t>
            </a:r>
          </a:p>
          <a:p>
            <a:r>
              <a:rPr lang="en-GB" sz="2800" dirty="0">
                <a:latin typeface="Comic Sans MS" panose="030F0702030302020204" pitchFamily="66" charset="0"/>
              </a:rPr>
              <a:t>Do you think he is remembering correctly when he says that he paid £</a:t>
            </a:r>
            <a:r>
              <a:rPr lang="en-GB" sz="2800" dirty="0" smtClean="0">
                <a:latin typeface="Comic Sans MS" panose="030F0702030302020204" pitchFamily="66" charset="0"/>
              </a:rPr>
              <a:t>1·76 </a:t>
            </a:r>
            <a:r>
              <a:rPr lang="en-US" sz="2800" dirty="0" smtClean="0">
                <a:latin typeface="Comic Sans MS" panose="030F0702030302020204" pitchFamily="66" charset="0"/>
              </a:rPr>
              <a:t>last </a:t>
            </a:r>
            <a:r>
              <a:rPr lang="en-US" sz="2800" dirty="0">
                <a:latin typeface="Comic Sans MS" panose="030F0702030302020204" pitchFamily="66" charset="0"/>
              </a:rPr>
              <a:t>week?</a:t>
            </a:r>
          </a:p>
        </p:txBody>
      </p:sp>
    </p:spTree>
    <p:extLst>
      <p:ext uri="{BB962C8B-B14F-4D97-AF65-F5344CB8AC3E}">
        <p14:creationId xmlns:p14="http://schemas.microsoft.com/office/powerpoint/2010/main" val="893941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r>
              <a:rPr lang="en-GB" sz="2400" dirty="0">
                <a:latin typeface="Comic Sans MS" panose="030F0702030302020204" pitchFamily="66" charset="0"/>
              </a:rPr>
              <a:t>A shop sells boxes of chocolates costing £2·60 . The shop also sells packets </a:t>
            </a:r>
            <a:r>
              <a:rPr lang="en-GB" sz="2400" dirty="0" smtClean="0">
                <a:latin typeface="Comic Sans MS" panose="030F0702030302020204" pitchFamily="66" charset="0"/>
              </a:rPr>
              <a:t>of sweets</a:t>
            </a:r>
            <a:r>
              <a:rPr lang="en-GB" sz="2400" dirty="0">
                <a:latin typeface="Comic Sans MS" panose="030F0702030302020204" pitchFamily="66" charset="0"/>
              </a:rPr>
              <a:t>. One packet costs £1·39 . Ramesh has a £10 note and he wants to buy </a:t>
            </a:r>
            <a:r>
              <a:rPr lang="en-GB" sz="2400" dirty="0" smtClean="0">
                <a:latin typeface="Comic Sans MS" panose="030F0702030302020204" pitchFamily="66" charset="0"/>
              </a:rPr>
              <a:t>one </a:t>
            </a:r>
            <a:r>
              <a:rPr lang="en-US" sz="2400" dirty="0" smtClean="0">
                <a:latin typeface="Comic Sans MS" panose="030F0702030302020204" pitchFamily="66" charset="0"/>
              </a:rPr>
              <a:t>box </a:t>
            </a:r>
            <a:r>
              <a:rPr lang="en-US" sz="2400" dirty="0">
                <a:latin typeface="Comic Sans MS" panose="030F0702030302020204" pitchFamily="66" charset="0"/>
              </a:rPr>
              <a:t>of chocolates.</a:t>
            </a:r>
          </a:p>
          <a:p>
            <a:r>
              <a:rPr lang="en-GB" sz="2400" dirty="0">
                <a:latin typeface="Comic Sans MS" panose="030F0702030302020204" pitchFamily="66" charset="0"/>
              </a:rPr>
              <a:t>Sara says that Ramesh can work out how many packets of sweets he can </a:t>
            </a:r>
            <a:r>
              <a:rPr lang="en-GB" sz="2400" dirty="0" smtClean="0">
                <a:latin typeface="Comic Sans MS" panose="030F0702030302020204" pitchFamily="66" charset="0"/>
              </a:rPr>
              <a:t>buy using </a:t>
            </a:r>
            <a:r>
              <a:rPr lang="en-GB" sz="2400" dirty="0">
                <a:latin typeface="Comic Sans MS" panose="030F0702030302020204" pitchFamily="66" charset="0"/>
              </a:rPr>
              <a:t>the number sentence 10 – 2·60 ÷ 1·39 .</a:t>
            </a:r>
          </a:p>
          <a:p>
            <a:r>
              <a:rPr lang="en-GB" sz="2400" dirty="0">
                <a:latin typeface="Comic Sans MS" panose="030F0702030302020204" pitchFamily="66" charset="0"/>
              </a:rPr>
              <a:t>Do you agree or disagree with Sara?</a:t>
            </a:r>
          </a:p>
          <a:p>
            <a:r>
              <a:rPr lang="en-GB" sz="2400" dirty="0">
                <a:latin typeface="Comic Sans MS" panose="030F0702030302020204" pitchFamily="66" charset="0"/>
              </a:rPr>
              <a:t>If you disagree, what number sentence do you think Ramesh should use?</a:t>
            </a:r>
          </a:p>
          <a:p>
            <a:r>
              <a:rPr lang="en-US" sz="2400" dirty="0">
                <a:latin typeface="Comic Sans MS" panose="030F0702030302020204" pitchFamily="66" charset="0"/>
              </a:rPr>
              <a:t>Explain your reasoning.</a:t>
            </a:r>
          </a:p>
        </p:txBody>
      </p:sp>
      <p:pic>
        <p:nvPicPr>
          <p:cNvPr id="15362" name="Picture 2" descr="C:\Users\erylands\AppData\Local\Microsoft\Windows\Temporary Internet Files\Content.IE5\3P8M2ALF\Chocolate_Bon_B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334000"/>
            <a:ext cx="1135280" cy="10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48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pPr marL="0" indent="0">
              <a:buNone/>
            </a:pPr>
            <a:r>
              <a:rPr lang="en-GB" i="1" dirty="0">
                <a:latin typeface="Comic Sans MS" panose="030F0702030302020204" pitchFamily="66" charset="0"/>
              </a:rPr>
              <a:t>x </a:t>
            </a:r>
            <a:r>
              <a:rPr lang="en-GB" dirty="0">
                <a:latin typeface="Comic Sans MS" panose="030F0702030302020204" pitchFamily="66" charset="0"/>
              </a:rPr>
              <a:t>and </a:t>
            </a:r>
            <a:r>
              <a:rPr lang="en-GB" i="1" dirty="0">
                <a:latin typeface="Comic Sans MS" panose="030F0702030302020204" pitchFamily="66" charset="0"/>
              </a:rPr>
              <a:t>y </a:t>
            </a:r>
            <a:r>
              <a:rPr lang="en-GB" dirty="0">
                <a:latin typeface="Comic Sans MS" panose="030F0702030302020204" pitchFamily="66" charset="0"/>
              </a:rPr>
              <a:t>represent whole numbers.</a:t>
            </a:r>
          </a:p>
          <a:p>
            <a:pPr marL="0" indent="0">
              <a:buNone/>
            </a:pPr>
            <a:r>
              <a:rPr lang="en-US" dirty="0">
                <a:latin typeface="Comic Sans MS" panose="030F0702030302020204" pitchFamily="66" charset="0"/>
              </a:rPr>
              <a:t>Their sum is 1000.</a:t>
            </a:r>
          </a:p>
          <a:p>
            <a:pPr marL="0" indent="0">
              <a:buNone/>
            </a:pPr>
            <a:r>
              <a:rPr lang="en-GB" i="1" dirty="0">
                <a:latin typeface="Comic Sans MS" panose="030F0702030302020204" pitchFamily="66" charset="0"/>
              </a:rPr>
              <a:t>x </a:t>
            </a:r>
            <a:r>
              <a:rPr lang="en-GB" dirty="0">
                <a:latin typeface="Comic Sans MS" panose="030F0702030302020204" pitchFamily="66" charset="0"/>
              </a:rPr>
              <a:t>is 250 more than </a:t>
            </a:r>
            <a:r>
              <a:rPr lang="en-GB" i="1" dirty="0">
                <a:latin typeface="Comic Sans MS" panose="030F0702030302020204" pitchFamily="66" charset="0"/>
              </a:rPr>
              <a:t>y</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a:p>
            <a:r>
              <a:rPr lang="en-GB" dirty="0">
                <a:latin typeface="Comic Sans MS" panose="030F0702030302020204" pitchFamily="66" charset="0"/>
              </a:rPr>
              <a:t>What are the values of </a:t>
            </a:r>
            <a:r>
              <a:rPr lang="en-GB" i="1" dirty="0">
                <a:latin typeface="Comic Sans MS" panose="030F0702030302020204" pitchFamily="66" charset="0"/>
              </a:rPr>
              <a:t>x </a:t>
            </a:r>
            <a:r>
              <a:rPr lang="en-GB" dirty="0">
                <a:latin typeface="Comic Sans MS" panose="030F0702030302020204" pitchFamily="66" charset="0"/>
              </a:rPr>
              <a:t>and </a:t>
            </a:r>
            <a:r>
              <a:rPr lang="en-GB" i="1" dirty="0">
                <a:latin typeface="Comic Sans MS" panose="030F0702030302020204" pitchFamily="66" charset="0"/>
              </a:rPr>
              <a:t>y</a:t>
            </a:r>
            <a:r>
              <a:rPr lang="en-GB" dirty="0">
                <a:latin typeface="Comic Sans MS" panose="030F0702030302020204" pitchFamily="66" charset="0"/>
              </a:rPr>
              <a:t>?</a:t>
            </a:r>
            <a:endParaRPr lang="en-US" dirty="0">
              <a:latin typeface="Comic Sans MS" panose="030F0702030302020204" pitchFamily="66" charset="0"/>
            </a:endParaRPr>
          </a:p>
        </p:txBody>
      </p:sp>
      <p:pic>
        <p:nvPicPr>
          <p:cNvPr id="16386" name="Picture 2" descr="C:\Users\erylands\AppData\Local\Microsoft\Windows\Temporary Internet Files\Content.IE5\FJ8N8R27\Algebra[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048000"/>
            <a:ext cx="207264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8071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Autofit/>
          </a:bodyPr>
          <a:lstStyle/>
          <a:p>
            <a:pPr algn="l"/>
            <a:r>
              <a:rPr lang="en-GB" sz="1600" u="sng" dirty="0" smtClean="0">
                <a:latin typeface="Comic Sans MS" panose="030F0702030302020204" pitchFamily="66" charset="0"/>
              </a:rPr>
              <a:t>Objective</a:t>
            </a:r>
            <a:r>
              <a:rPr lang="en-GB" sz="1600" u="sng" dirty="0">
                <a:latin typeface="Comic Sans MS" panose="030F0702030302020204" pitchFamily="66" charset="0"/>
              </a:rPr>
              <a:t/>
            </a:r>
            <a:br>
              <a:rPr lang="en-GB" sz="1600" u="sng" dirty="0">
                <a:latin typeface="Comic Sans MS" panose="030F0702030302020204" pitchFamily="66" charset="0"/>
              </a:rPr>
            </a:br>
            <a:r>
              <a:rPr lang="en-GB" sz="1600" dirty="0">
                <a:latin typeface="Comic Sans MS" panose="030F0702030302020204" pitchFamily="66" charset="0"/>
              </a:rPr>
              <a:t>solve addition and subtraction multi-step problems in contexts, deciding which operations and methods to use and why</a:t>
            </a:r>
            <a:br>
              <a:rPr lang="en-GB" sz="1600" dirty="0">
                <a:latin typeface="Comic Sans MS" panose="030F0702030302020204" pitchFamily="66" charset="0"/>
              </a:rPr>
            </a:br>
            <a:r>
              <a:rPr lang="en-GB" sz="1600" dirty="0">
                <a:latin typeface="Comic Sans MS" panose="030F0702030302020204" pitchFamily="66" charset="0"/>
              </a:rPr>
              <a:t>use estimation to check answers to calculations and determine, in the context of a problem, an appropriate degree of accuracy</a:t>
            </a:r>
            <a:r>
              <a:rPr lang="en-US" sz="2000" u="sng" dirty="0" smtClean="0">
                <a:latin typeface="Comic Sans MS" panose="030F0702030302020204" pitchFamily="66" charset="0"/>
              </a:rPr>
              <a:t/>
            </a:r>
            <a:br>
              <a:rPr lang="en-US" sz="2000" u="sng" dirty="0" smtClean="0">
                <a:latin typeface="Comic Sans MS" panose="030F0702030302020204" pitchFamily="66" charset="0"/>
              </a:rPr>
            </a:br>
            <a:endParaRPr lang="en-US" sz="2000" u="sng" dirty="0">
              <a:latin typeface="Comic Sans MS" panose="030F0702030302020204" pitchFamily="66" charset="0"/>
            </a:endParaRPr>
          </a:p>
        </p:txBody>
      </p:sp>
      <p:sp>
        <p:nvSpPr>
          <p:cNvPr id="3" name="Content Placeholder 2"/>
          <p:cNvSpPr>
            <a:spLocks noGrp="1"/>
          </p:cNvSpPr>
          <p:nvPr>
            <p:ph idx="1"/>
          </p:nvPr>
        </p:nvSpPr>
        <p:spPr>
          <a:xfrm>
            <a:off x="533400" y="1676400"/>
            <a:ext cx="8229600" cy="4267200"/>
          </a:xfrm>
        </p:spPr>
        <p:txBody>
          <a:bodyPr>
            <a:noAutofit/>
          </a:bodyPr>
          <a:lstStyle/>
          <a:p>
            <a:pPr marL="0" indent="0">
              <a:buNone/>
            </a:pPr>
            <a:endParaRPr lang="en-US" sz="2800" dirty="0" smtClean="0">
              <a:latin typeface="Comic Sans MS" panose="030F0702030302020204" pitchFamily="66" charset="0"/>
            </a:endParaRPr>
          </a:p>
          <a:p>
            <a:pPr marL="0" indent="0">
              <a:buNone/>
            </a:pPr>
            <a:r>
              <a:rPr lang="en-GB" sz="2800" i="1" dirty="0">
                <a:latin typeface="Comic Sans MS" panose="030F0702030302020204" pitchFamily="66" charset="0"/>
              </a:rPr>
              <a:t>x </a:t>
            </a:r>
            <a:r>
              <a:rPr lang="en-GB" sz="2800" dirty="0">
                <a:latin typeface="Comic Sans MS" panose="030F0702030302020204" pitchFamily="66" charset="0"/>
              </a:rPr>
              <a:t>and </a:t>
            </a:r>
            <a:r>
              <a:rPr lang="en-GB" sz="2800" i="1" dirty="0">
                <a:latin typeface="Comic Sans MS" panose="030F0702030302020204" pitchFamily="66" charset="0"/>
              </a:rPr>
              <a:t>y </a:t>
            </a:r>
            <a:r>
              <a:rPr lang="en-GB" sz="2800" dirty="0">
                <a:latin typeface="Comic Sans MS" panose="030F0702030302020204" pitchFamily="66" charset="0"/>
              </a:rPr>
              <a:t>represent whole numbers. Their sum is 1000.</a:t>
            </a:r>
          </a:p>
          <a:p>
            <a:pPr marL="0" indent="0">
              <a:buNone/>
            </a:pPr>
            <a:r>
              <a:rPr lang="en-GB" sz="2800" dirty="0">
                <a:latin typeface="Comic Sans MS" panose="030F0702030302020204" pitchFamily="66" charset="0"/>
              </a:rPr>
              <a:t>Can the difference between </a:t>
            </a:r>
            <a:r>
              <a:rPr lang="en-GB" sz="2800" i="1" dirty="0">
                <a:latin typeface="Comic Sans MS" panose="030F0702030302020204" pitchFamily="66" charset="0"/>
              </a:rPr>
              <a:t>x </a:t>
            </a:r>
            <a:r>
              <a:rPr lang="en-GB" sz="2800" dirty="0">
                <a:latin typeface="Comic Sans MS" panose="030F0702030302020204" pitchFamily="66" charset="0"/>
              </a:rPr>
              <a:t>and </a:t>
            </a:r>
            <a:r>
              <a:rPr lang="en-GB" sz="2800" i="1" dirty="0">
                <a:latin typeface="Comic Sans MS" panose="030F0702030302020204" pitchFamily="66" charset="0"/>
              </a:rPr>
              <a:t>y </a:t>
            </a:r>
            <a:r>
              <a:rPr lang="en-GB" sz="2800" dirty="0">
                <a:latin typeface="Comic Sans MS" panose="030F0702030302020204" pitchFamily="66" charset="0"/>
              </a:rPr>
              <a:t>be:</a:t>
            </a:r>
          </a:p>
          <a:p>
            <a:r>
              <a:rPr lang="en-US" sz="2800" dirty="0">
                <a:latin typeface="Comic Sans MS" panose="030F0702030302020204" pitchFamily="66" charset="0"/>
              </a:rPr>
              <a:t>100?</a:t>
            </a:r>
          </a:p>
          <a:p>
            <a:r>
              <a:rPr lang="en-US" sz="2800" dirty="0">
                <a:latin typeface="Comic Sans MS" panose="030F0702030302020204" pitchFamily="66" charset="0"/>
              </a:rPr>
              <a:t>any whole number?</a:t>
            </a:r>
          </a:p>
          <a:p>
            <a:r>
              <a:rPr lang="en-US" sz="2800" dirty="0">
                <a:latin typeface="Comic Sans MS" panose="030F0702030302020204" pitchFamily="66" charset="0"/>
              </a:rPr>
              <a:t>greater than </a:t>
            </a:r>
            <a:r>
              <a:rPr lang="en-US" sz="2800" i="1" dirty="0">
                <a:latin typeface="Comic Sans MS" panose="030F0702030302020204" pitchFamily="66" charset="0"/>
              </a:rPr>
              <a:t>x</a:t>
            </a:r>
            <a:r>
              <a:rPr lang="en-US" sz="2800" dirty="0" smtClean="0">
                <a:latin typeface="Comic Sans MS" panose="030F0702030302020204" pitchFamily="66" charset="0"/>
              </a:rPr>
              <a:t>?</a:t>
            </a:r>
          </a:p>
          <a:p>
            <a:endParaRPr lang="en-US" sz="2800" dirty="0">
              <a:latin typeface="Comic Sans MS" panose="030F0702030302020204" pitchFamily="66" charset="0"/>
            </a:endParaRPr>
          </a:p>
          <a:p>
            <a:pPr marL="0" indent="0">
              <a:buNone/>
            </a:pPr>
            <a:r>
              <a:rPr lang="en-US" sz="2800" dirty="0" smtClean="0">
                <a:latin typeface="Comic Sans MS" panose="030F0702030302020204" pitchFamily="66" charset="0"/>
              </a:rPr>
              <a:t>Why?</a:t>
            </a:r>
            <a:endParaRPr lang="en-US" sz="2800" dirty="0">
              <a:latin typeface="Comic Sans MS" panose="030F0702030302020204" pitchFamily="66" charset="0"/>
            </a:endParaRPr>
          </a:p>
        </p:txBody>
      </p:sp>
      <p:pic>
        <p:nvPicPr>
          <p:cNvPr id="17410" name="Picture 2" descr="C:\Users\erylands\AppData\Local\Microsoft\Windows\Temporary Internet Files\Content.IE5\N1ZOFW7Z\math-2788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495800"/>
            <a:ext cx="1449049"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807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514600"/>
            <a:ext cx="8229600" cy="3733800"/>
          </a:xfrm>
        </p:spPr>
        <p:txBody>
          <a:bodyPr>
            <a:noAutofit/>
          </a:bodyPr>
          <a:lstStyle/>
          <a:p>
            <a:pPr marL="0" indent="0">
              <a:buNone/>
            </a:pPr>
            <a:r>
              <a:rPr lang="en-US" dirty="0">
                <a:latin typeface="Comic Sans MS" panose="030F0702030302020204" pitchFamily="66" charset="0"/>
              </a:rPr>
              <a:t>Work out</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r>
              <a:rPr lang="en-US" dirty="0">
                <a:latin typeface="Comic Sans MS" panose="030F0702030302020204" pitchFamily="66" charset="0"/>
              </a:rPr>
              <a:t>8·4 × 3 + 8·4 × 7</a:t>
            </a:r>
          </a:p>
          <a:p>
            <a:r>
              <a:rPr lang="en-US" dirty="0">
                <a:latin typeface="Comic Sans MS" panose="030F0702030302020204" pitchFamily="66" charset="0"/>
              </a:rPr>
              <a:t>6·7 × 5 – 0·67 × 50</a:t>
            </a:r>
          </a:p>
          <a:p>
            <a:r>
              <a:rPr lang="en-US" dirty="0">
                <a:latin typeface="Comic Sans MS" panose="030F0702030302020204" pitchFamily="66" charset="0"/>
              </a:rPr>
              <a:t>93 × 0·2 + 0·8 × 93</a:t>
            </a:r>
          </a:p>
          <a:p>
            <a:r>
              <a:rPr lang="en-US" dirty="0">
                <a:latin typeface="Comic Sans MS" panose="030F0702030302020204" pitchFamily="66" charset="0"/>
              </a:rPr>
              <a:t>7·2 × 4 + 3·6 × 8</a:t>
            </a:r>
          </a:p>
        </p:txBody>
      </p:sp>
      <p:pic>
        <p:nvPicPr>
          <p:cNvPr id="1026" name="Picture 2" descr="C:\Users\erylands\AppData\Local\Microsoft\Windows\Temporary Internet Files\Content.IE5\HC2WC80B\math_symbo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5018"/>
            <a:ext cx="158115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2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514600"/>
            <a:ext cx="8229600" cy="3733800"/>
          </a:xfrm>
        </p:spPr>
        <p:txBody>
          <a:bodyPr>
            <a:noAutofit/>
          </a:bodyPr>
          <a:lstStyle/>
          <a:p>
            <a:pPr marL="0" indent="0">
              <a:buNone/>
            </a:pPr>
            <a:r>
              <a:rPr lang="en-GB" sz="2800" dirty="0">
                <a:latin typeface="Comic Sans MS" panose="030F0702030302020204" pitchFamily="66" charset="0"/>
              </a:rPr>
              <a:t>All the pupils in a school were asked to choose between an adventure park </a:t>
            </a:r>
            <a:r>
              <a:rPr lang="en-GB" sz="2800" dirty="0" smtClean="0">
                <a:latin typeface="Comic Sans MS" panose="030F0702030302020204" pitchFamily="66" charset="0"/>
              </a:rPr>
              <a:t>and the </a:t>
            </a:r>
            <a:r>
              <a:rPr lang="en-GB" sz="2800" dirty="0">
                <a:latin typeface="Comic Sans MS" panose="030F0702030302020204" pitchFamily="66" charset="0"/>
              </a:rPr>
              <a:t>seaside for a school </a:t>
            </a:r>
            <a:r>
              <a:rPr lang="en-GB" sz="2800" dirty="0" smtClean="0">
                <a:latin typeface="Comic Sans MS" panose="030F0702030302020204" pitchFamily="66" charset="0"/>
              </a:rPr>
              <a:t>trip. They </a:t>
            </a:r>
            <a:r>
              <a:rPr lang="en-GB" sz="2800" dirty="0">
                <a:latin typeface="Comic Sans MS" panose="030F0702030302020204" pitchFamily="66" charset="0"/>
              </a:rPr>
              <a:t>voted, and the result was a ratio of 5:3 in favour of the adventure </a:t>
            </a:r>
            <a:r>
              <a:rPr lang="en-GB" sz="2800" dirty="0" smtClean="0">
                <a:latin typeface="Comic Sans MS" panose="030F0702030302020204" pitchFamily="66" charset="0"/>
              </a:rPr>
              <a:t>park. 125 </a:t>
            </a:r>
            <a:r>
              <a:rPr lang="en-GB" sz="2800" dirty="0">
                <a:latin typeface="Comic Sans MS" panose="030F0702030302020204" pitchFamily="66" charset="0"/>
              </a:rPr>
              <a:t>children voted in favour of going to the adventure park.</a:t>
            </a:r>
          </a:p>
          <a:p>
            <a:r>
              <a:rPr lang="en-GB" sz="2800" dirty="0">
                <a:latin typeface="Comic Sans MS" panose="030F0702030302020204" pitchFamily="66" charset="0"/>
              </a:rPr>
              <a:t>How many children voted in favour of going to the seaside?</a:t>
            </a:r>
            <a:endParaRPr lang="en-US" sz="2800" dirty="0">
              <a:latin typeface="Comic Sans MS" panose="030F0702030302020204" pitchFamily="66" charset="0"/>
            </a:endParaRPr>
          </a:p>
        </p:txBody>
      </p:sp>
      <p:pic>
        <p:nvPicPr>
          <p:cNvPr id="2050" name="Picture 2" descr="C:\Users\erylands\AppData\Local\Microsoft\Windows\Temporary Internet Files\Content.IE5\MH9ONSAB\seaside-friez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524000"/>
            <a:ext cx="1173405" cy="110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04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457200" y="2209800"/>
            <a:ext cx="8229600" cy="3733800"/>
          </a:xfrm>
        </p:spPr>
        <p:txBody>
          <a:bodyPr>
            <a:noAutofit/>
          </a:bodyPr>
          <a:lstStyle/>
          <a:p>
            <a:pPr marL="0" indent="0">
              <a:buNone/>
            </a:pPr>
            <a:r>
              <a:rPr lang="en-GB" sz="2400" dirty="0">
                <a:latin typeface="Comic Sans MS" panose="030F0702030302020204" pitchFamily="66" charset="0"/>
              </a:rPr>
              <a:t>All the pupils in a school were asked to choose between an art gallery and </a:t>
            </a:r>
            <a:r>
              <a:rPr lang="en-GB" sz="2400" dirty="0" smtClean="0">
                <a:latin typeface="Comic Sans MS" panose="030F0702030302020204" pitchFamily="66" charset="0"/>
              </a:rPr>
              <a:t>a science </a:t>
            </a:r>
            <a:r>
              <a:rPr lang="en-GB" sz="2400" dirty="0">
                <a:latin typeface="Comic Sans MS" panose="030F0702030302020204" pitchFamily="66" charset="0"/>
              </a:rPr>
              <a:t>museum for a school </a:t>
            </a:r>
            <a:r>
              <a:rPr lang="en-GB" sz="2400" dirty="0" smtClean="0">
                <a:latin typeface="Comic Sans MS" panose="030F0702030302020204" pitchFamily="66" charset="0"/>
              </a:rPr>
              <a:t>trip. The </a:t>
            </a:r>
            <a:r>
              <a:rPr lang="en-GB" sz="2400" dirty="0">
                <a:latin typeface="Comic Sans MS" panose="030F0702030302020204" pitchFamily="66" charset="0"/>
              </a:rPr>
              <a:t>result was a ratio of 12:7 in favour of the science </a:t>
            </a:r>
            <a:r>
              <a:rPr lang="en-GB" sz="2400" dirty="0" smtClean="0">
                <a:latin typeface="Comic Sans MS" panose="030F0702030302020204" pitchFamily="66" charset="0"/>
              </a:rPr>
              <a:t>museum. Five </a:t>
            </a:r>
            <a:r>
              <a:rPr lang="en-GB" sz="2400" dirty="0">
                <a:latin typeface="Comic Sans MS" panose="030F0702030302020204" pitchFamily="66" charset="0"/>
              </a:rPr>
              <a:t>pupils were off school and didn’t </a:t>
            </a:r>
            <a:r>
              <a:rPr lang="en-GB" sz="2400" dirty="0" smtClean="0">
                <a:latin typeface="Comic Sans MS" panose="030F0702030302020204" pitchFamily="66" charset="0"/>
              </a:rPr>
              <a:t>vote. Every </a:t>
            </a:r>
            <a:r>
              <a:rPr lang="en-GB" sz="2400" dirty="0">
                <a:latin typeface="Comic Sans MS" panose="030F0702030302020204" pitchFamily="66" charset="0"/>
              </a:rPr>
              <a:t>pupil went on the trip to the science museum the following </a:t>
            </a:r>
            <a:r>
              <a:rPr lang="en-GB" sz="2400" dirty="0" smtClean="0">
                <a:latin typeface="Comic Sans MS" panose="030F0702030302020204" pitchFamily="66" charset="0"/>
              </a:rPr>
              <a:t>week. After </a:t>
            </a:r>
            <a:r>
              <a:rPr lang="en-GB" sz="2400" dirty="0">
                <a:latin typeface="Comic Sans MS" panose="030F0702030302020204" pitchFamily="66" charset="0"/>
              </a:rPr>
              <a:t>the trip there is a news headline on the school website that says ‘All </a:t>
            </a:r>
            <a:r>
              <a:rPr lang="en-GB" sz="2400" dirty="0" smtClean="0">
                <a:latin typeface="Comic Sans MS" panose="030F0702030302020204" pitchFamily="66" charset="0"/>
              </a:rPr>
              <a:t>700 pupils </a:t>
            </a:r>
            <a:r>
              <a:rPr lang="en-GB" sz="2400" dirty="0">
                <a:latin typeface="Comic Sans MS" panose="030F0702030302020204" pitchFamily="66" charset="0"/>
              </a:rPr>
              <a:t>in the school went to the science museum.’</a:t>
            </a:r>
          </a:p>
          <a:p>
            <a:r>
              <a:rPr lang="en-GB" sz="2400" dirty="0">
                <a:latin typeface="Comic Sans MS" panose="030F0702030302020204" pitchFamily="66" charset="0"/>
              </a:rPr>
              <a:t>Do you think that this news headline is correct? Explain your reasoning.</a:t>
            </a:r>
            <a:endParaRPr lang="en-US" sz="2400" dirty="0">
              <a:latin typeface="Comic Sans MS" panose="030F0702030302020204" pitchFamily="66" charset="0"/>
            </a:endParaRPr>
          </a:p>
        </p:txBody>
      </p:sp>
    </p:spTree>
    <p:extLst>
      <p:ext uri="{BB962C8B-B14F-4D97-AF65-F5344CB8AC3E}">
        <p14:creationId xmlns:p14="http://schemas.microsoft.com/office/powerpoint/2010/main" val="2630483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286000"/>
            <a:ext cx="8229600" cy="3733800"/>
          </a:xfrm>
        </p:spPr>
        <p:txBody>
          <a:bodyPr>
            <a:noAutofit/>
          </a:bodyPr>
          <a:lstStyle/>
          <a:p>
            <a:pPr marL="0" indent="0">
              <a:buNone/>
            </a:pPr>
            <a:r>
              <a:rPr lang="en-GB" sz="2800" dirty="0">
                <a:latin typeface="Comic Sans MS" panose="030F0702030302020204" pitchFamily="66" charset="0"/>
              </a:rPr>
              <a:t>In each pair of calculations, which one would you prefer to work out?</a:t>
            </a:r>
          </a:p>
          <a:p>
            <a:r>
              <a:rPr lang="en-GB" sz="2800" dirty="0">
                <a:latin typeface="Comic Sans MS" panose="030F0702030302020204" pitchFamily="66" charset="0"/>
              </a:rPr>
              <a:t>(a) 35 × 0·3 + 35 × 0·7 </a:t>
            </a:r>
            <a:r>
              <a:rPr lang="en-GB" sz="2800" b="1" dirty="0">
                <a:latin typeface="Comic Sans MS" panose="030F0702030302020204" pitchFamily="66" charset="0"/>
              </a:rPr>
              <a:t>or </a:t>
            </a:r>
            <a:r>
              <a:rPr lang="en-GB" sz="2800" dirty="0">
                <a:latin typeface="Comic Sans MS" panose="030F0702030302020204" pitchFamily="66" charset="0"/>
              </a:rPr>
              <a:t>(b) 3·5 × 0·3 + 35 × 7</a:t>
            </a:r>
          </a:p>
          <a:p>
            <a:r>
              <a:rPr lang="en-GB" sz="2800" dirty="0">
                <a:latin typeface="Comic Sans MS" panose="030F0702030302020204" pitchFamily="66" charset="0"/>
              </a:rPr>
              <a:t>(c) 6·4 × 1·27 – 64 × 0·1 </a:t>
            </a:r>
            <a:r>
              <a:rPr lang="en-GB" sz="2800" b="1" dirty="0">
                <a:latin typeface="Comic Sans MS" panose="030F0702030302020204" pitchFamily="66" charset="0"/>
              </a:rPr>
              <a:t>or </a:t>
            </a:r>
            <a:r>
              <a:rPr lang="en-GB" sz="2800" dirty="0">
                <a:latin typeface="Comic Sans MS" panose="030F0702030302020204" pitchFamily="66" charset="0"/>
              </a:rPr>
              <a:t>(d) 6·4 × 1·27 – 64 × 0·027</a:t>
            </a:r>
          </a:p>
          <a:p>
            <a:r>
              <a:rPr lang="en-GB" sz="2800" dirty="0">
                <a:latin typeface="Comic Sans MS" panose="030F0702030302020204" pitchFamily="66" charset="0"/>
              </a:rPr>
              <a:t>(e) 52·4 ÷ 0·7 + 524 ÷ 7 </a:t>
            </a:r>
            <a:r>
              <a:rPr lang="en-GB" sz="2800" b="1" dirty="0">
                <a:latin typeface="Comic Sans MS" panose="030F0702030302020204" pitchFamily="66" charset="0"/>
              </a:rPr>
              <a:t>or </a:t>
            </a:r>
            <a:r>
              <a:rPr lang="en-GB" sz="2800" dirty="0">
                <a:latin typeface="Comic Sans MS" panose="030F0702030302020204" pitchFamily="66" charset="0"/>
              </a:rPr>
              <a:t>(f ) 52·4 ÷ 0·7 – 524 ÷ 7</a:t>
            </a:r>
          </a:p>
          <a:p>
            <a:r>
              <a:rPr lang="en-GB" sz="2800" dirty="0">
                <a:latin typeface="Comic Sans MS" panose="030F0702030302020204" pitchFamily="66" charset="0"/>
              </a:rPr>
              <a:t>(g) 31·2 ÷ 3 – 2·4 ÷ 6 </a:t>
            </a:r>
            <a:r>
              <a:rPr lang="en-GB" sz="2800" b="1" dirty="0">
                <a:latin typeface="Comic Sans MS" panose="030F0702030302020204" pitchFamily="66" charset="0"/>
              </a:rPr>
              <a:t>or </a:t>
            </a:r>
            <a:r>
              <a:rPr lang="en-GB" sz="2800" dirty="0">
                <a:latin typeface="Comic Sans MS" panose="030F0702030302020204" pitchFamily="66" charset="0"/>
              </a:rPr>
              <a:t>(h) 31·2 ÷ 3 – 1·2 ÷ 0·3</a:t>
            </a:r>
          </a:p>
          <a:p>
            <a:pPr marL="0" indent="0">
              <a:buNone/>
            </a:pPr>
            <a:r>
              <a:rPr lang="en-US" sz="2800" dirty="0">
                <a:latin typeface="Comic Sans MS" panose="030F0702030302020204" pitchFamily="66" charset="0"/>
              </a:rPr>
              <a:t>Explain your </a:t>
            </a:r>
            <a:r>
              <a:rPr lang="en-US" sz="2800" dirty="0" smtClean="0">
                <a:latin typeface="Comic Sans MS" panose="030F0702030302020204" pitchFamily="66" charset="0"/>
              </a:rPr>
              <a:t>choices and work them out!</a:t>
            </a:r>
            <a:endParaRPr lang="en-US" sz="2800" dirty="0">
              <a:latin typeface="Comic Sans MS" panose="030F0702030302020204" pitchFamily="66" charset="0"/>
            </a:endParaRPr>
          </a:p>
        </p:txBody>
      </p:sp>
    </p:spTree>
    <p:extLst>
      <p:ext uri="{BB962C8B-B14F-4D97-AF65-F5344CB8AC3E}">
        <p14:creationId xmlns:p14="http://schemas.microsoft.com/office/powerpoint/2010/main" val="385795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Mum is 28 years older than Anthony. Mum is 4 years younger than Dad. The </a:t>
            </a:r>
            <a:r>
              <a:rPr lang="en-GB" sz="2800" dirty="0" smtClean="0">
                <a:latin typeface="Comic Sans MS" panose="030F0702030302020204" pitchFamily="66" charset="0"/>
              </a:rPr>
              <a:t>total age </a:t>
            </a:r>
            <a:r>
              <a:rPr lang="en-GB" sz="2800" dirty="0">
                <a:latin typeface="Comic Sans MS" panose="030F0702030302020204" pitchFamily="66" charset="0"/>
              </a:rPr>
              <a:t>of the three of them is 84 years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US" sz="2800" dirty="0">
                <a:latin typeface="Comic Sans MS" panose="030F0702030302020204" pitchFamily="66" charset="0"/>
              </a:rPr>
              <a:t>What is Mum’s age?</a:t>
            </a:r>
          </a:p>
        </p:txBody>
      </p:sp>
    </p:spTree>
    <p:extLst>
      <p:ext uri="{BB962C8B-B14F-4D97-AF65-F5344CB8AC3E}">
        <p14:creationId xmlns:p14="http://schemas.microsoft.com/office/powerpoint/2010/main" val="33216556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514600"/>
            <a:ext cx="8229600" cy="3733800"/>
          </a:xfrm>
        </p:spPr>
        <p:txBody>
          <a:bodyPr>
            <a:noAutofit/>
          </a:bodyPr>
          <a:lstStyle/>
          <a:p>
            <a:pPr marL="0" indent="0">
              <a:buNone/>
            </a:pPr>
            <a:r>
              <a:rPr lang="en-GB" sz="2800" dirty="0">
                <a:latin typeface="Comic Sans MS" panose="030F0702030302020204" pitchFamily="66" charset="0"/>
              </a:rPr>
              <a:t>Which calculation is the odd one out?</a:t>
            </a:r>
          </a:p>
          <a:p>
            <a:r>
              <a:rPr lang="en-US" sz="2800" dirty="0">
                <a:latin typeface="Comic Sans MS" panose="030F0702030302020204" pitchFamily="66" charset="0"/>
              </a:rPr>
              <a:t>753 × 1·8</a:t>
            </a:r>
          </a:p>
          <a:p>
            <a:r>
              <a:rPr lang="en-US" sz="2800" dirty="0">
                <a:latin typeface="Comic Sans MS" panose="030F0702030302020204" pitchFamily="66" charset="0"/>
              </a:rPr>
              <a:t>(75·3 × 3) × 6</a:t>
            </a:r>
          </a:p>
          <a:p>
            <a:r>
              <a:rPr lang="en-US" sz="2800" dirty="0">
                <a:latin typeface="Comic Sans MS" panose="030F0702030302020204" pitchFamily="66" charset="0"/>
              </a:rPr>
              <a:t>753 + 753 ÷ 5 × 4</a:t>
            </a:r>
          </a:p>
          <a:p>
            <a:r>
              <a:rPr lang="en-US" sz="2800" dirty="0">
                <a:latin typeface="Comic Sans MS" panose="030F0702030302020204" pitchFamily="66" charset="0"/>
              </a:rPr>
              <a:t>7·53 × 1800</a:t>
            </a:r>
          </a:p>
          <a:p>
            <a:r>
              <a:rPr lang="en-US" sz="2800" dirty="0">
                <a:latin typeface="Comic Sans MS" panose="030F0702030302020204" pitchFamily="66" charset="0"/>
              </a:rPr>
              <a:t>753 × 2 – 753 × 0·2</a:t>
            </a:r>
          </a:p>
          <a:p>
            <a:r>
              <a:rPr lang="en-US" sz="2800" dirty="0">
                <a:latin typeface="Comic Sans MS" panose="030F0702030302020204" pitchFamily="66" charset="0"/>
              </a:rPr>
              <a:t>750 × 1·8 + 3 × 1·8</a:t>
            </a:r>
          </a:p>
          <a:p>
            <a:r>
              <a:rPr lang="en-US" sz="2800" dirty="0">
                <a:latin typeface="Comic Sans MS" panose="030F0702030302020204" pitchFamily="66" charset="0"/>
              </a:rPr>
              <a:t>Explain your reasoning.</a:t>
            </a:r>
          </a:p>
        </p:txBody>
      </p:sp>
      <p:pic>
        <p:nvPicPr>
          <p:cNvPr id="3074" name="Picture 2" descr="C:\Users\erylands\AppData\Local\Microsoft\Windows\Temporary Internet Files\Content.IE5\3P8M2ALF\vector_bubble_numbers_by_sedj-d4dvz0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10000"/>
            <a:ext cx="1926908"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644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457200" y="2209800"/>
            <a:ext cx="8229600" cy="3733800"/>
          </a:xfrm>
        </p:spPr>
        <p:txBody>
          <a:bodyPr>
            <a:noAutofit/>
          </a:bodyPr>
          <a:lstStyle/>
          <a:p>
            <a:pPr marL="0" indent="0">
              <a:buNone/>
            </a:pPr>
            <a:r>
              <a:rPr lang="en-GB" sz="2800" dirty="0">
                <a:latin typeface="Comic Sans MS" panose="030F0702030302020204" pitchFamily="66" charset="0"/>
              </a:rPr>
              <a:t>It is correct that 273 × 32 = 8736. Use this fact to work out:</a:t>
            </a:r>
          </a:p>
          <a:p>
            <a:r>
              <a:rPr lang="en-US" sz="2800" dirty="0">
                <a:latin typeface="Comic Sans MS" panose="030F0702030302020204" pitchFamily="66" charset="0"/>
              </a:rPr>
              <a:t>27·3 × 3·2</a:t>
            </a:r>
          </a:p>
          <a:p>
            <a:r>
              <a:rPr lang="en-US" sz="2800" dirty="0">
                <a:latin typeface="Comic Sans MS" panose="030F0702030302020204" pitchFamily="66" charset="0"/>
              </a:rPr>
              <a:t>2·73 × 32 000</a:t>
            </a:r>
          </a:p>
          <a:p>
            <a:r>
              <a:rPr lang="en-US" sz="2800" dirty="0">
                <a:latin typeface="Comic Sans MS" panose="030F0702030302020204" pitchFamily="66" charset="0"/>
              </a:rPr>
              <a:t>873·6 ÷ 0·32</a:t>
            </a:r>
          </a:p>
          <a:p>
            <a:r>
              <a:rPr lang="en-US" sz="2800" dirty="0">
                <a:latin typeface="Comic Sans MS" panose="030F0702030302020204" pitchFamily="66" charset="0"/>
              </a:rPr>
              <a:t>87·36 ÷ 27·3</a:t>
            </a:r>
          </a:p>
          <a:p>
            <a:r>
              <a:rPr lang="en-US" sz="2800" dirty="0">
                <a:latin typeface="Comic Sans MS" panose="030F0702030302020204" pitchFamily="66" charset="0"/>
              </a:rPr>
              <a:t>8736 ÷ 16</a:t>
            </a:r>
          </a:p>
          <a:p>
            <a:r>
              <a:rPr lang="en-US" sz="2800" dirty="0">
                <a:latin typeface="Comic Sans MS" panose="030F0702030302020204" pitchFamily="66" charset="0"/>
              </a:rPr>
              <a:t>4368 ÷ 1·6</a:t>
            </a:r>
          </a:p>
        </p:txBody>
      </p:sp>
      <p:pic>
        <p:nvPicPr>
          <p:cNvPr id="4098" name="Picture 2" descr="C:\Users\erylands\AppData\Local\Microsoft\Windows\Temporary Internet Files\Content.IE5\Q10LG0IX\GS-Number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572000"/>
            <a:ext cx="3312248" cy="130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3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514600"/>
            <a:ext cx="8229600" cy="3733800"/>
          </a:xfrm>
        </p:spPr>
        <p:txBody>
          <a:bodyPr>
            <a:noAutofit/>
          </a:bodyPr>
          <a:lstStyle/>
          <a:p>
            <a:pPr marL="0" indent="0">
              <a:buNone/>
            </a:pPr>
            <a:r>
              <a:rPr lang="en-GB" dirty="0">
                <a:latin typeface="Comic Sans MS" panose="030F0702030302020204" pitchFamily="66" charset="0"/>
              </a:rPr>
              <a:t>A box of labels costs £24.</a:t>
            </a:r>
          </a:p>
          <a:p>
            <a:pPr marL="0" indent="0">
              <a:buNone/>
            </a:pPr>
            <a:r>
              <a:rPr lang="en-GB" dirty="0">
                <a:latin typeface="Comic Sans MS" panose="030F0702030302020204" pitchFamily="66" charset="0"/>
              </a:rPr>
              <a:t>There are 100 sheets in the box.</a:t>
            </a:r>
          </a:p>
          <a:p>
            <a:pPr marL="0" indent="0">
              <a:buNone/>
            </a:pPr>
            <a:r>
              <a:rPr lang="en-GB" dirty="0">
                <a:latin typeface="Comic Sans MS" panose="030F0702030302020204" pitchFamily="66" charset="0"/>
              </a:rPr>
              <a:t>There are 10 labels on each sheet</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a:p>
            <a:r>
              <a:rPr lang="en-GB" dirty="0">
                <a:latin typeface="Comic Sans MS" panose="030F0702030302020204" pitchFamily="66" charset="0"/>
              </a:rPr>
              <a:t>Calculate the cost of one label, in pence.</a:t>
            </a:r>
            <a:endParaRPr lang="en-US" dirty="0">
              <a:latin typeface="Comic Sans MS" panose="030F0702030302020204" pitchFamily="66" charset="0"/>
            </a:endParaRPr>
          </a:p>
        </p:txBody>
      </p:sp>
      <p:pic>
        <p:nvPicPr>
          <p:cNvPr id="5122" name="Picture 2" descr="C:\Users\erylands\AppData\Local\Microsoft\Windows\Temporary Internet Files\Content.IE5\EFHQNKEK\box-3498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828800"/>
            <a:ext cx="1998199" cy="159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04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209800"/>
            <a:ext cx="8229600" cy="3733800"/>
          </a:xfrm>
        </p:spPr>
        <p:txBody>
          <a:bodyPr>
            <a:noAutofit/>
          </a:bodyPr>
          <a:lstStyle/>
          <a:p>
            <a:pPr marL="0" indent="0">
              <a:buNone/>
            </a:pPr>
            <a:r>
              <a:rPr lang="en-GB" sz="2400" dirty="0">
                <a:latin typeface="Comic Sans MS" panose="030F0702030302020204" pitchFamily="66" charset="0"/>
              </a:rPr>
              <a:t>A box of labels costs £63.</a:t>
            </a:r>
          </a:p>
          <a:p>
            <a:pPr marL="0" indent="0">
              <a:buNone/>
            </a:pPr>
            <a:r>
              <a:rPr lang="en-GB" sz="2400" dirty="0">
                <a:latin typeface="Comic Sans MS" panose="030F0702030302020204" pitchFamily="66" charset="0"/>
              </a:rPr>
              <a:t>There are 140 sheets in the box.</a:t>
            </a:r>
          </a:p>
          <a:p>
            <a:pPr marL="0" indent="0">
              <a:buNone/>
            </a:pPr>
            <a:r>
              <a:rPr lang="en-GB" sz="2400" dirty="0">
                <a:latin typeface="Comic Sans MS" panose="030F0702030302020204" pitchFamily="66" charset="0"/>
              </a:rPr>
              <a:t>There are 15 labels on each sheet.</a:t>
            </a:r>
          </a:p>
          <a:p>
            <a:pPr marL="0" indent="0">
              <a:buNone/>
            </a:pPr>
            <a:r>
              <a:rPr lang="en-GB" sz="2400" dirty="0">
                <a:latin typeface="Comic Sans MS" panose="030F0702030302020204" pitchFamily="66" charset="0"/>
              </a:rPr>
              <a:t>Sara, Ramesh and Trevor want to calculate the cost of one label, in pence.</a:t>
            </a:r>
          </a:p>
          <a:p>
            <a:pPr marL="0" indent="0">
              <a:buNone/>
            </a:pPr>
            <a:r>
              <a:rPr lang="en-GB" sz="2400" dirty="0">
                <a:latin typeface="Comic Sans MS" panose="030F0702030302020204" pitchFamily="66" charset="0"/>
              </a:rPr>
              <a:t>Ramesh uses the number sentence (6300 ÷ 140) × 15.</a:t>
            </a:r>
          </a:p>
          <a:p>
            <a:pPr marL="0" indent="0">
              <a:buNone/>
            </a:pPr>
            <a:r>
              <a:rPr lang="en-GB" sz="2400" dirty="0">
                <a:latin typeface="Comic Sans MS" panose="030F0702030302020204" pitchFamily="66" charset="0"/>
              </a:rPr>
              <a:t>Sara uses the number sentence 63 ÷ 1·4 ÷ 15.</a:t>
            </a:r>
          </a:p>
          <a:p>
            <a:pPr marL="0" indent="0">
              <a:buNone/>
            </a:pPr>
            <a:r>
              <a:rPr lang="en-GB" sz="2400" dirty="0">
                <a:latin typeface="Comic Sans MS" panose="030F0702030302020204" pitchFamily="66" charset="0"/>
              </a:rPr>
              <a:t>Trevor uses the number sentence (15 × 140) ÷ 6300</a:t>
            </a:r>
            <a:r>
              <a:rPr lang="en-GB" sz="2400" dirty="0" smtClean="0">
                <a:latin typeface="Comic Sans MS" panose="030F0702030302020204" pitchFamily="66" charset="0"/>
              </a:rPr>
              <a:t>.</a:t>
            </a:r>
            <a:endParaRPr lang="en-GB" sz="2400" dirty="0">
              <a:latin typeface="Comic Sans MS" panose="030F0702030302020204" pitchFamily="66" charset="0"/>
            </a:endParaRPr>
          </a:p>
          <a:p>
            <a:r>
              <a:rPr lang="en-GB" sz="2400" dirty="0">
                <a:latin typeface="Comic Sans MS" panose="030F0702030302020204" pitchFamily="66" charset="0"/>
              </a:rPr>
              <a:t>Who is using the right number sentence? Explain your choice.</a:t>
            </a:r>
            <a:endParaRPr lang="en-US" sz="2400" dirty="0">
              <a:latin typeface="Comic Sans MS" panose="030F0702030302020204" pitchFamily="66" charset="0"/>
            </a:endParaRPr>
          </a:p>
        </p:txBody>
      </p:sp>
      <p:pic>
        <p:nvPicPr>
          <p:cNvPr id="6146" name="Picture 2" descr="C:\Users\erylands\AppData\Local\Microsoft\Windows\Temporary Internet Files\Content.IE5\MOHOEWAK\large-opened-box-33.3-2499[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133600"/>
            <a:ext cx="1512646" cy="11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95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362200"/>
            <a:ext cx="8229600" cy="3733800"/>
          </a:xfrm>
        </p:spPr>
        <p:txBody>
          <a:bodyPr>
            <a:noAutofit/>
          </a:bodyPr>
          <a:lstStyle/>
          <a:p>
            <a:pPr marL="0" indent="0">
              <a:buNone/>
            </a:pPr>
            <a:r>
              <a:rPr lang="en-GB" dirty="0">
                <a:latin typeface="Comic Sans MS" panose="030F0702030302020204" pitchFamily="66" charset="0"/>
              </a:rPr>
              <a:t>Miriam and Alan each buy 12 tins of tomatoes.</a:t>
            </a:r>
          </a:p>
          <a:p>
            <a:pPr marL="0" indent="0">
              <a:buNone/>
            </a:pPr>
            <a:r>
              <a:rPr lang="en-GB" dirty="0">
                <a:latin typeface="Comic Sans MS" panose="030F0702030302020204" pitchFamily="66" charset="0"/>
              </a:rPr>
              <a:t>Miriam buys 3 packs each containing 4 tins. A pack of 4 costs £1·40 .</a:t>
            </a:r>
          </a:p>
          <a:p>
            <a:pPr marL="0" indent="0">
              <a:buNone/>
            </a:pPr>
            <a:r>
              <a:rPr lang="en-GB" dirty="0">
                <a:latin typeface="Comic Sans MS" panose="030F0702030302020204" pitchFamily="66" charset="0"/>
              </a:rPr>
              <a:t>Alan buys 2 packs each containing 6 cans. A pack of 6 costs £1·90 .</a:t>
            </a:r>
          </a:p>
          <a:p>
            <a:r>
              <a:rPr lang="en-GB" dirty="0">
                <a:latin typeface="Comic Sans MS" panose="030F0702030302020204" pitchFamily="66" charset="0"/>
              </a:rPr>
              <a:t>Who gets the most change from a £5 note?</a:t>
            </a:r>
            <a:endParaRPr lang="en-US" dirty="0">
              <a:latin typeface="Comic Sans MS" panose="030F0702030302020204" pitchFamily="66" charset="0"/>
            </a:endParaRPr>
          </a:p>
        </p:txBody>
      </p:sp>
      <p:pic>
        <p:nvPicPr>
          <p:cNvPr id="7170" name="Picture 2" descr="C:\Users\erylands\AppData\Local\Microsoft\Windows\Temporary Internet Files\Content.IE5\O8DBRM5B\Tomato[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676400"/>
            <a:ext cx="1290638" cy="129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896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209800"/>
            <a:ext cx="8229600" cy="3733800"/>
          </a:xfrm>
        </p:spPr>
        <p:txBody>
          <a:bodyPr>
            <a:noAutofit/>
          </a:bodyPr>
          <a:lstStyle/>
          <a:p>
            <a:pPr marL="0" indent="0">
              <a:buNone/>
            </a:pPr>
            <a:r>
              <a:rPr lang="en-GB" sz="2800" dirty="0">
                <a:latin typeface="Comic Sans MS" panose="030F0702030302020204" pitchFamily="66" charset="0"/>
              </a:rPr>
              <a:t>Miriam buys 19 tins of soup. All the tins cost the same </a:t>
            </a:r>
            <a:r>
              <a:rPr lang="en-GB" sz="2800" dirty="0" smtClean="0">
                <a:latin typeface="Comic Sans MS" panose="030F0702030302020204" pitchFamily="66" charset="0"/>
              </a:rPr>
              <a:t>price. She </a:t>
            </a:r>
            <a:r>
              <a:rPr lang="en-GB" sz="2800" dirty="0">
                <a:latin typeface="Comic Sans MS" panose="030F0702030302020204" pitchFamily="66" charset="0"/>
              </a:rPr>
              <a:t>goes to the shop with just one note, and comes home with the tins and </a:t>
            </a:r>
            <a:r>
              <a:rPr lang="en-GB" sz="2800" dirty="0" smtClean="0">
                <a:latin typeface="Comic Sans MS" panose="030F0702030302020204" pitchFamily="66" charset="0"/>
              </a:rPr>
              <a:t>the change </a:t>
            </a:r>
            <a:r>
              <a:rPr lang="en-GB" sz="2800" dirty="0">
                <a:latin typeface="Comic Sans MS" panose="030F0702030302020204" pitchFamily="66" charset="0"/>
              </a:rPr>
              <a:t>in coins. On the way home she drops the change. She looks carefully </a:t>
            </a:r>
            <a:r>
              <a:rPr lang="en-GB" sz="2800" dirty="0" smtClean="0">
                <a:latin typeface="Comic Sans MS" panose="030F0702030302020204" pitchFamily="66" charset="0"/>
              </a:rPr>
              <a:t>and she </a:t>
            </a:r>
            <a:r>
              <a:rPr lang="en-GB" sz="2800" dirty="0">
                <a:latin typeface="Comic Sans MS" panose="030F0702030302020204" pitchFamily="66" charset="0"/>
              </a:rPr>
              <a:t>thinks she picks it all up. When she gets home she gives £2·23 change to </a:t>
            </a:r>
            <a:r>
              <a:rPr lang="en-GB" sz="2800" dirty="0" smtClean="0">
                <a:latin typeface="Comic Sans MS" panose="030F0702030302020204" pitchFamily="66" charset="0"/>
              </a:rPr>
              <a:t>her </a:t>
            </a:r>
            <a:r>
              <a:rPr lang="en-US" sz="2800" dirty="0" smtClean="0">
                <a:latin typeface="Comic Sans MS" panose="030F0702030302020204" pitchFamily="66" charset="0"/>
              </a:rPr>
              <a:t>mother</a:t>
            </a:r>
            <a:r>
              <a:rPr lang="en-US" sz="2800" dirty="0">
                <a:latin typeface="Comic Sans MS" panose="030F0702030302020204" pitchFamily="66" charset="0"/>
              </a:rPr>
              <a:t>.</a:t>
            </a:r>
          </a:p>
          <a:p>
            <a:r>
              <a:rPr lang="en-GB" sz="2800" dirty="0">
                <a:latin typeface="Comic Sans MS" panose="030F0702030302020204" pitchFamily="66" charset="0"/>
              </a:rPr>
              <a:t>Do you think that Miriam picked up all the change that she dropped?</a:t>
            </a:r>
          </a:p>
          <a:p>
            <a:r>
              <a:rPr lang="en-US" sz="2800" dirty="0">
                <a:latin typeface="Comic Sans MS" panose="030F0702030302020204" pitchFamily="66" charset="0"/>
              </a:rPr>
              <a:t>Explain your reasoning.</a:t>
            </a:r>
          </a:p>
        </p:txBody>
      </p:sp>
    </p:spTree>
    <p:extLst>
      <p:ext uri="{BB962C8B-B14F-4D97-AF65-F5344CB8AC3E}">
        <p14:creationId xmlns:p14="http://schemas.microsoft.com/office/powerpoint/2010/main" val="1771611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t>multiply multi-digit numbers up to four digits by a 2-digit whole number using the formal written method of long multiplication</a:t>
            </a:r>
            <a:br>
              <a:rPr lang="en-GB" sz="1200" dirty="0"/>
            </a:br>
            <a:r>
              <a:rPr lang="en-GB" sz="1200" dirty="0"/>
              <a:t>divide numbers up to four digits by a 2-digit whole number using the formal written method of long division, and interpret remainders as whole number</a:t>
            </a:r>
            <a:br>
              <a:rPr lang="en-GB" sz="1200" dirty="0"/>
            </a:br>
            <a:r>
              <a:rPr lang="en-GB" sz="1200" dirty="0"/>
              <a:t>remainders, fractions, or by rounding, as appropriate for the context</a:t>
            </a:r>
            <a:br>
              <a:rPr lang="en-GB" sz="1200" dirty="0"/>
            </a:br>
            <a:r>
              <a:rPr lang="en-GB" sz="1200" dirty="0"/>
              <a:t>divide numbers up to four digits by a 2-digit number using the formal written method of short division where appropriate, interpreting remainders according to the context</a:t>
            </a:r>
            <a:br>
              <a:rPr lang="en-GB" sz="1200" dirty="0"/>
            </a:br>
            <a:r>
              <a:rPr lang="en-GB" sz="1200" dirty="0"/>
              <a:t>use their knowledge of the order of operations to carry out calculations involving the four operations</a:t>
            </a:r>
            <a:br>
              <a:rPr lang="en-GB" sz="1200" dirty="0"/>
            </a:br>
            <a:r>
              <a:rPr lang="en-GB" sz="1200" dirty="0"/>
              <a:t>solve problems involving addition, subtraction, multiplication and division</a:t>
            </a:r>
            <a:br>
              <a:rPr lang="en-GB" sz="1200" dirty="0"/>
            </a:br>
            <a:r>
              <a:rPr lang="en-GB" sz="1200" dirty="0"/>
              <a:t>multiply 1-digit numbers with up to two decimal places by whole </a:t>
            </a:r>
            <a:r>
              <a:rPr lang="en-GB" sz="1200" dirty="0" smtClean="0"/>
              <a:t>numbers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514600"/>
            <a:ext cx="8229600" cy="3733800"/>
          </a:xfrm>
        </p:spPr>
        <p:txBody>
          <a:bodyPr>
            <a:noAutofit/>
          </a:bodyPr>
          <a:lstStyle/>
          <a:p>
            <a:pPr marL="0" indent="0">
              <a:buNone/>
            </a:pPr>
            <a:r>
              <a:rPr lang="en-US" dirty="0">
                <a:latin typeface="Comic Sans MS" panose="030F0702030302020204" pitchFamily="66" charset="0"/>
              </a:rPr>
              <a:t>Work out</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r>
              <a:rPr lang="en-US" dirty="0">
                <a:latin typeface="Comic Sans MS" panose="030F0702030302020204" pitchFamily="66" charset="0"/>
              </a:rPr>
              <a:t>8·4 × 3 + 8·4 × 7</a:t>
            </a:r>
          </a:p>
          <a:p>
            <a:r>
              <a:rPr lang="en-US" dirty="0">
                <a:latin typeface="Comic Sans MS" panose="030F0702030302020204" pitchFamily="66" charset="0"/>
              </a:rPr>
              <a:t>6·7 × 5 – 0·67 × 50</a:t>
            </a:r>
          </a:p>
          <a:p>
            <a:r>
              <a:rPr lang="en-US" dirty="0">
                <a:latin typeface="Comic Sans MS" panose="030F0702030302020204" pitchFamily="66" charset="0"/>
              </a:rPr>
              <a:t>93 × 0·2 + 0·8 × 93</a:t>
            </a:r>
          </a:p>
          <a:p>
            <a:r>
              <a:rPr lang="en-US" dirty="0">
                <a:latin typeface="Comic Sans MS" panose="030F0702030302020204" pitchFamily="66" charset="0"/>
              </a:rPr>
              <a:t>7·2 × 4 + 3·6 × 8</a:t>
            </a:r>
          </a:p>
        </p:txBody>
      </p:sp>
      <p:pic>
        <p:nvPicPr>
          <p:cNvPr id="8194" name="Picture 2" descr="C:\Users\erylands\AppData\Local\Microsoft\Windows\Temporary Internet Files\Content.IE5\EFHQNKEK\numbers-colorful-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505200"/>
            <a:ext cx="2152650" cy="216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4043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On Monday I ran </a:t>
            </a:r>
            <a:r>
              <a:rPr lang="en-GB" sz="2800" dirty="0" smtClean="0">
                <a:latin typeface="Comic Sans MS" panose="030F0702030302020204" pitchFamily="66" charset="0"/>
              </a:rPr>
              <a:t>1 2/3 </a:t>
            </a:r>
            <a:r>
              <a:rPr lang="en-GB" sz="2800" dirty="0">
                <a:latin typeface="Comic Sans MS" panose="030F0702030302020204" pitchFamily="66" charset="0"/>
              </a:rPr>
              <a:t>km and on Tuesday I ran 2 </a:t>
            </a:r>
            <a:r>
              <a:rPr lang="en-GB" sz="2800" dirty="0" smtClean="0">
                <a:latin typeface="Comic Sans MS" panose="030F0702030302020204" pitchFamily="66" charset="0"/>
              </a:rPr>
              <a:t>2/5 </a:t>
            </a:r>
            <a:r>
              <a:rPr lang="en-GB" sz="2800" dirty="0">
                <a:latin typeface="Comic Sans MS" panose="030F0702030302020204" pitchFamily="66" charset="0"/>
              </a:rPr>
              <a:t>km.</a:t>
            </a:r>
          </a:p>
          <a:p>
            <a:r>
              <a:rPr lang="en-GB" sz="2800" dirty="0">
                <a:latin typeface="Comic Sans MS" panose="030F0702030302020204" pitchFamily="66" charset="0"/>
              </a:rPr>
              <a:t>How far did I run altogether on these two days?</a:t>
            </a:r>
          </a:p>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On </a:t>
            </a:r>
            <a:r>
              <a:rPr lang="en-GB" sz="2800" dirty="0">
                <a:latin typeface="Comic Sans MS" panose="030F0702030302020204" pitchFamily="66" charset="0"/>
              </a:rPr>
              <a:t>Wednesday I ran </a:t>
            </a:r>
            <a:r>
              <a:rPr lang="en-GB" sz="2800" dirty="0" smtClean="0">
                <a:latin typeface="Comic Sans MS" panose="030F0702030302020204" pitchFamily="66" charset="0"/>
              </a:rPr>
              <a:t>1 2/3 </a:t>
            </a:r>
            <a:r>
              <a:rPr lang="en-GB" sz="2800" dirty="0">
                <a:latin typeface="Comic Sans MS" panose="030F0702030302020204" pitchFamily="66" charset="0"/>
              </a:rPr>
              <a:t>km and my </a:t>
            </a: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sister </a:t>
            </a:r>
            <a:r>
              <a:rPr lang="en-GB" sz="2800" dirty="0">
                <a:latin typeface="Comic Sans MS" panose="030F0702030302020204" pitchFamily="66" charset="0"/>
              </a:rPr>
              <a:t>ran 2 </a:t>
            </a:r>
            <a:r>
              <a:rPr lang="en-GB" sz="2800" dirty="0" smtClean="0">
                <a:latin typeface="Comic Sans MS" panose="030F0702030302020204" pitchFamily="66" charset="0"/>
              </a:rPr>
              <a:t>2/5 </a:t>
            </a:r>
            <a:r>
              <a:rPr lang="en-GB" sz="2800" dirty="0">
                <a:latin typeface="Comic Sans MS" panose="030F0702030302020204" pitchFamily="66" charset="0"/>
              </a:rPr>
              <a:t>km.</a:t>
            </a:r>
          </a:p>
          <a:p>
            <a:r>
              <a:rPr lang="en-GB" sz="2800" dirty="0">
                <a:latin typeface="Comic Sans MS" panose="030F0702030302020204" pitchFamily="66" charset="0"/>
              </a:rPr>
              <a:t>How much further did my sister run than I did?</a:t>
            </a:r>
            <a:endParaRPr lang="en-US" sz="2800" dirty="0">
              <a:latin typeface="Comic Sans MS" panose="030F0702030302020204" pitchFamily="66" charset="0"/>
            </a:endParaRPr>
          </a:p>
        </p:txBody>
      </p:sp>
      <p:pic>
        <p:nvPicPr>
          <p:cNvPr id="4" name="Picture 2" descr="C:\Users\erylands\AppData\Local\Microsoft\Windows\Temporary Internet Files\Content.IE5\Q10LG0IX\runner-304236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733800"/>
            <a:ext cx="1661232" cy="16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172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Altogether on Monday and Tuesday I ran 3 </a:t>
            </a:r>
            <a:r>
              <a:rPr lang="en-GB" sz="2800" dirty="0" smtClean="0">
                <a:latin typeface="Comic Sans MS" panose="030F0702030302020204" pitchFamily="66" charset="0"/>
              </a:rPr>
              <a:t>1/2 </a:t>
            </a:r>
            <a:r>
              <a:rPr lang="en-GB" sz="2800" dirty="0">
                <a:latin typeface="Comic Sans MS" panose="030F0702030302020204" pitchFamily="66" charset="0"/>
              </a:rPr>
              <a:t>km. On neither day did I run a </a:t>
            </a:r>
            <a:r>
              <a:rPr lang="en-GB" sz="2800" dirty="0" smtClean="0">
                <a:latin typeface="Comic Sans MS" panose="030F0702030302020204" pitchFamily="66" charset="0"/>
              </a:rPr>
              <a:t>whole </a:t>
            </a:r>
            <a:r>
              <a:rPr lang="en-US" sz="2800" dirty="0" smtClean="0">
                <a:latin typeface="Comic Sans MS" panose="030F0702030302020204" pitchFamily="66" charset="0"/>
              </a:rPr>
              <a:t>number </a:t>
            </a:r>
            <a:r>
              <a:rPr lang="en-US" sz="2800" dirty="0">
                <a:latin typeface="Comic Sans MS" panose="030F0702030302020204" pitchFamily="66" charset="0"/>
              </a:rPr>
              <a:t>of km.</a:t>
            </a:r>
          </a:p>
          <a:p>
            <a:r>
              <a:rPr lang="en-GB" sz="2800" dirty="0">
                <a:latin typeface="Comic Sans MS" panose="030F0702030302020204" pitchFamily="66" charset="0"/>
              </a:rPr>
              <a:t>Suggest how far I ran on Monday and how far on Tuesday.</a:t>
            </a:r>
          </a:p>
          <a:p>
            <a:pPr marL="0" indent="0">
              <a:buNone/>
            </a:pPr>
            <a:r>
              <a:rPr lang="en-GB" sz="2800" dirty="0">
                <a:latin typeface="Comic Sans MS" panose="030F0702030302020204" pitchFamily="66" charset="0"/>
              </a:rPr>
              <a:t>On Wednesday I ran some km and my sister ran </a:t>
            </a:r>
            <a:r>
              <a:rPr lang="en-GB" sz="2800" dirty="0" smtClean="0">
                <a:latin typeface="Comic Sans MS" panose="030F0702030302020204" pitchFamily="66" charset="0"/>
              </a:rPr>
              <a:t>1 1/6 </a:t>
            </a:r>
            <a:r>
              <a:rPr lang="en-GB" sz="2800" dirty="0">
                <a:latin typeface="Comic Sans MS" panose="030F0702030302020204" pitchFamily="66" charset="0"/>
              </a:rPr>
              <a:t>km further than I </a:t>
            </a:r>
            <a:r>
              <a:rPr lang="en-GB" sz="2800" dirty="0" smtClean="0">
                <a:latin typeface="Comic Sans MS" panose="030F0702030302020204" pitchFamily="66" charset="0"/>
              </a:rPr>
              <a:t>did. Altogether </a:t>
            </a:r>
            <a:r>
              <a:rPr lang="en-GB" sz="2800" dirty="0">
                <a:latin typeface="Comic Sans MS" panose="030F0702030302020204" pitchFamily="66" charset="0"/>
              </a:rPr>
              <a:t>we ran 4 </a:t>
            </a:r>
            <a:r>
              <a:rPr lang="en-GB" sz="2800" dirty="0" smtClean="0">
                <a:latin typeface="Comic Sans MS" panose="030F0702030302020204" pitchFamily="66" charset="0"/>
              </a:rPr>
              <a:t>1/2 </a:t>
            </a:r>
            <a:r>
              <a:rPr lang="en-GB" sz="2800" dirty="0">
                <a:latin typeface="Comic Sans MS" panose="030F0702030302020204" pitchFamily="66" charset="0"/>
              </a:rPr>
              <a:t>km.</a:t>
            </a:r>
          </a:p>
          <a:p>
            <a:r>
              <a:rPr lang="en-GB" sz="2800" dirty="0">
                <a:latin typeface="Comic Sans MS" panose="030F0702030302020204" pitchFamily="66" charset="0"/>
              </a:rPr>
              <a:t>How far did I run on Wednesday?</a:t>
            </a:r>
            <a:endParaRPr lang="en-US" sz="2800" dirty="0">
              <a:latin typeface="Comic Sans MS" panose="030F0702030302020204" pitchFamily="66" charset="0"/>
            </a:endParaRPr>
          </a:p>
        </p:txBody>
      </p:sp>
    </p:spTree>
    <p:extLst>
      <p:ext uri="{BB962C8B-B14F-4D97-AF65-F5344CB8AC3E}">
        <p14:creationId xmlns:p14="http://schemas.microsoft.com/office/powerpoint/2010/main" val="3692069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Sam added two fractions together and got </a:t>
            </a:r>
            <a:r>
              <a:rPr lang="en-GB" sz="2800" dirty="0" smtClean="0">
                <a:latin typeface="Comic Sans MS" panose="030F0702030302020204" pitchFamily="66" charset="0"/>
              </a:rPr>
              <a:t>7/8 </a:t>
            </a:r>
            <a:r>
              <a:rPr lang="en-GB" sz="2800" dirty="0">
                <a:latin typeface="Comic Sans MS" panose="030F0702030302020204" pitchFamily="66" charset="0"/>
              </a:rPr>
              <a:t>as the answer</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Write down two fractions that Sam could have added.</a:t>
            </a:r>
            <a:endParaRPr lang="en-US" sz="2800" dirty="0">
              <a:latin typeface="Comic Sans MS" panose="030F0702030302020204" pitchFamily="66" charset="0"/>
            </a:endParaRPr>
          </a:p>
        </p:txBody>
      </p:sp>
      <p:pic>
        <p:nvPicPr>
          <p:cNvPr id="2050" name="Picture 2" descr="C:\Users\erylands\AppData\Local\Microsoft\Windows\Temporary Internet Files\Content.IE5\EFHQNKEK\fraction-2724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495800"/>
            <a:ext cx="129254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l"/>
            <a:r>
              <a:rPr lang="en-GB" sz="1400" u="sng" dirty="0" smtClean="0">
                <a:latin typeface="Comic Sans MS" panose="030F0702030302020204" pitchFamily="66" charset="0"/>
              </a:rPr>
              <a:t>Objective</a:t>
            </a:r>
            <a:r>
              <a:rPr lang="en-GB" sz="1400" u="sng" dirty="0">
                <a:latin typeface="Comic Sans MS" panose="030F0702030302020204" pitchFamily="66" charset="0"/>
              </a:rPr>
              <a:t/>
            </a:r>
            <a:br>
              <a:rPr lang="en-GB" sz="1400" u="sng" dirty="0">
                <a:latin typeface="Comic Sans MS" panose="030F0702030302020204" pitchFamily="66" charset="0"/>
              </a:rPr>
            </a:br>
            <a:r>
              <a:rPr lang="en-GB" sz="1400" dirty="0">
                <a:latin typeface="Comic Sans MS" panose="030F0702030302020204" pitchFamily="66" charset="0"/>
              </a:rPr>
              <a:t>solve problems involving the relative sizes of two quantities where missing values can be found by using integer multiplication and division facts</a:t>
            </a:r>
            <a:br>
              <a:rPr lang="en-GB" sz="1400" dirty="0">
                <a:latin typeface="Comic Sans MS" panose="030F0702030302020204" pitchFamily="66" charset="0"/>
              </a:rPr>
            </a:br>
            <a:r>
              <a:rPr lang="en-GB" sz="1400" dirty="0">
                <a:latin typeface="Comic Sans MS" panose="030F0702030302020204" pitchFamily="66" charset="0"/>
              </a:rPr>
              <a:t>solve problems involving the calculation of percentages [for example, of measures and such as 15% of 360] and the use of percentages for comparison</a:t>
            </a:r>
            <a:br>
              <a:rPr lang="en-GB" sz="1400" dirty="0">
                <a:latin typeface="Comic Sans MS" panose="030F0702030302020204" pitchFamily="66" charset="0"/>
              </a:rPr>
            </a:br>
            <a:r>
              <a:rPr lang="en-GB" sz="1400" dirty="0">
                <a:latin typeface="Comic Sans MS" panose="030F0702030302020204" pitchFamily="66" charset="0"/>
              </a:rPr>
              <a:t>solve problems involving similar shapes where the scale factor is known or can be found</a:t>
            </a:r>
            <a:br>
              <a:rPr lang="en-GB" sz="1400" dirty="0">
                <a:latin typeface="Comic Sans MS" panose="030F0702030302020204" pitchFamily="66" charset="0"/>
              </a:rPr>
            </a:br>
            <a:r>
              <a:rPr lang="en-GB" sz="1400" dirty="0">
                <a:latin typeface="Comic Sans MS" panose="030F0702030302020204" pitchFamily="66" charset="0"/>
              </a:rPr>
              <a:t>solve problems involving unequal sharing and grouping using knowledge of fractions and multiples</a:t>
            </a:r>
            <a:r>
              <a:rPr lang="en-US" sz="1400" u="sng" dirty="0" smtClean="0">
                <a:latin typeface="Comic Sans MS" panose="030F0702030302020204" pitchFamily="66" charset="0"/>
              </a:rPr>
              <a:t/>
            </a:r>
            <a:br>
              <a:rPr lang="en-US" sz="1400" u="sng" dirty="0" smtClean="0">
                <a:latin typeface="Comic Sans MS" panose="030F0702030302020204" pitchFamily="66" charset="0"/>
              </a:rPr>
            </a:br>
            <a:endParaRPr lang="en-US" sz="14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dirty="0">
                <a:latin typeface="Comic Sans MS" panose="030F0702030302020204" pitchFamily="66" charset="0"/>
              </a:rPr>
              <a:t>If I share equally a 3 m ribbon between 5 people, how long will each </a:t>
            </a:r>
            <a:r>
              <a:rPr lang="en-GB" dirty="0" smtClean="0">
                <a:latin typeface="Comic Sans MS" panose="030F0702030302020204" pitchFamily="66" charset="0"/>
              </a:rPr>
              <a:t>person’s </a:t>
            </a:r>
            <a:r>
              <a:rPr lang="en-US" dirty="0" smtClean="0">
                <a:latin typeface="Comic Sans MS" panose="030F0702030302020204" pitchFamily="66" charset="0"/>
              </a:rPr>
              <a:t>ribbon </a:t>
            </a:r>
            <a:r>
              <a:rPr lang="en-US" dirty="0">
                <a:latin typeface="Comic Sans MS" panose="030F0702030302020204" pitchFamily="66" charset="0"/>
              </a:rPr>
              <a:t>be?</a:t>
            </a:r>
          </a:p>
        </p:txBody>
      </p:sp>
      <p:pic>
        <p:nvPicPr>
          <p:cNvPr id="5122" name="Picture 2" descr="C:\Users\erylands\AppData\Local\Microsoft\Windows\Temporary Internet Files\Content.IE5\MH9ONSAB\Scissors-and-ribbon-9412-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999" y="3299100"/>
            <a:ext cx="3242079" cy="23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556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Tom wrote down two fractions. He subtracted the smaller fraction from the </a:t>
            </a:r>
            <a:r>
              <a:rPr lang="en-GB" sz="2800" dirty="0" smtClean="0">
                <a:latin typeface="Comic Sans MS" panose="030F0702030302020204" pitchFamily="66" charset="0"/>
              </a:rPr>
              <a:t>larger and </a:t>
            </a:r>
            <a:r>
              <a:rPr lang="en-GB" sz="2800" dirty="0">
                <a:latin typeface="Comic Sans MS" panose="030F0702030302020204" pitchFamily="66" charset="0"/>
              </a:rPr>
              <a:t>got </a:t>
            </a:r>
            <a:r>
              <a:rPr lang="en-GB" sz="2800" dirty="0" smtClean="0">
                <a:latin typeface="Comic Sans MS" panose="030F0702030302020204" pitchFamily="66" charset="0"/>
              </a:rPr>
              <a:t>1/5 </a:t>
            </a:r>
            <a:r>
              <a:rPr lang="en-GB" sz="2800" dirty="0">
                <a:latin typeface="Comic Sans MS" panose="030F0702030302020204" pitchFamily="66" charset="0"/>
              </a:rPr>
              <a:t>as the answer</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Write down two fractions that Tom could have subtracted.</a:t>
            </a:r>
            <a:endParaRPr lang="en-US" sz="2800" dirty="0">
              <a:latin typeface="Comic Sans MS" panose="030F0702030302020204" pitchFamily="66" charset="0"/>
            </a:endParaRPr>
          </a:p>
        </p:txBody>
      </p:sp>
      <p:pic>
        <p:nvPicPr>
          <p:cNvPr id="3074" name="Picture 2" descr="C:\Users\erylands\AppData\Local\Microsoft\Windows\Temporary Internet Files\Content.IE5\HC2WC80B\improper[1].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800600"/>
            <a:ext cx="1666875" cy="150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61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Tom and Sam shared equally one third of a chocolate bar</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What fraction of the chocolate bar did each child get?</a:t>
            </a:r>
            <a:endParaRPr lang="en-US" sz="2800" dirty="0">
              <a:latin typeface="Comic Sans MS" panose="030F0702030302020204" pitchFamily="66" charset="0"/>
            </a:endParaRPr>
          </a:p>
        </p:txBody>
      </p:sp>
      <p:pic>
        <p:nvPicPr>
          <p:cNvPr id="4098" name="Picture 2" descr="C:\Users\erylands\AppData\Local\Microsoft\Windows\Temporary Internet Files\Content.IE5\FJ8N8R27\chocola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19600"/>
            <a:ext cx="1880617" cy="177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50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Roland cuts a sandwich into two pieces. First, Roland gives one piece to Ayat </a:t>
            </a:r>
            <a:r>
              <a:rPr lang="en-GB" sz="2800" dirty="0" smtClean="0">
                <a:latin typeface="Comic Sans MS" panose="030F0702030302020204" pitchFamily="66" charset="0"/>
              </a:rPr>
              <a:t>and the </a:t>
            </a:r>
            <a:r>
              <a:rPr lang="en-GB" sz="2800" dirty="0">
                <a:latin typeface="Comic Sans MS" panose="030F0702030302020204" pitchFamily="66" charset="0"/>
              </a:rPr>
              <a:t>other piece to Claire. Then Claire gives Ayat half of her piece. Now Ayat has </a:t>
            </a:r>
            <a:r>
              <a:rPr lang="en-GB" sz="2800" dirty="0" smtClean="0">
                <a:latin typeface="Comic Sans MS" panose="030F0702030302020204" pitchFamily="66" charset="0"/>
              </a:rPr>
              <a:t>7/8 </a:t>
            </a:r>
            <a:r>
              <a:rPr lang="en-US" sz="2800" dirty="0" smtClean="0">
                <a:latin typeface="Comic Sans MS" panose="030F0702030302020204" pitchFamily="66" charset="0"/>
              </a:rPr>
              <a:t>of </a:t>
            </a:r>
            <a:r>
              <a:rPr lang="en-US" sz="2800" dirty="0">
                <a:latin typeface="Comic Sans MS" panose="030F0702030302020204" pitchFamily="66" charset="0"/>
              </a:rPr>
              <a:t>the original sandwich</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Did Roland cut the sandwich into two equal pieces? If not, how did he cut </a:t>
            </a:r>
            <a:r>
              <a:rPr lang="en-GB" sz="2800" dirty="0" smtClean="0">
                <a:latin typeface="Comic Sans MS" panose="030F0702030302020204" pitchFamily="66" charset="0"/>
              </a:rPr>
              <a:t>the </a:t>
            </a:r>
            <a:r>
              <a:rPr lang="en-US" sz="2800" dirty="0" smtClean="0">
                <a:latin typeface="Comic Sans MS" panose="030F0702030302020204" pitchFamily="66" charset="0"/>
              </a:rPr>
              <a:t>sandwich</a:t>
            </a:r>
            <a:r>
              <a:rPr lang="en-US" sz="2800" dirty="0">
                <a:latin typeface="Comic Sans MS" panose="030F0702030302020204" pitchFamily="66" charset="0"/>
              </a:rPr>
              <a:t>?</a:t>
            </a:r>
          </a:p>
        </p:txBody>
      </p:sp>
      <p:pic>
        <p:nvPicPr>
          <p:cNvPr id="5122" name="Picture 2" descr="C:\Users\erylands\AppData\Local\Microsoft\Windows\Temporary Internet Files\Content.IE5\TMKF9S3O\sandwich-2347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86200"/>
            <a:ext cx="19812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509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err="1">
                <a:latin typeface="Comic Sans MS" panose="030F0702030302020204" pitchFamily="66" charset="0"/>
              </a:rPr>
              <a:t>Jakob</a:t>
            </a:r>
            <a:r>
              <a:rPr lang="en-GB" sz="2800" dirty="0">
                <a:latin typeface="Comic Sans MS" panose="030F0702030302020204" pitchFamily="66" charset="0"/>
              </a:rPr>
              <a:t> says to Peter, ‘Last month I saved 0.5 of my pocket money and this month </a:t>
            </a:r>
            <a:r>
              <a:rPr lang="en-GB" sz="2800" dirty="0" smtClean="0">
                <a:latin typeface="Comic Sans MS" panose="030F0702030302020204" pitchFamily="66" charset="0"/>
              </a:rPr>
              <a:t>I saved 1/3 </a:t>
            </a:r>
            <a:r>
              <a:rPr lang="en-GB" sz="2800" dirty="0">
                <a:latin typeface="Comic Sans MS" panose="030F0702030302020204" pitchFamily="66" charset="0"/>
              </a:rPr>
              <a:t>of my pocket money, so altogether I’ve saved 40% of my pocket money</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Do you think Peter should agree with </a:t>
            </a:r>
            <a:r>
              <a:rPr lang="en-GB" sz="2800" dirty="0" err="1">
                <a:latin typeface="Comic Sans MS" panose="030F0702030302020204" pitchFamily="66" charset="0"/>
              </a:rPr>
              <a:t>Jakob</a:t>
            </a:r>
            <a:r>
              <a:rPr lang="en-GB" sz="2800" dirty="0">
                <a:latin typeface="Comic Sans MS" panose="030F0702030302020204" pitchFamily="66" charset="0"/>
              </a:rPr>
              <a:t>?</a:t>
            </a:r>
          </a:p>
          <a:p>
            <a:r>
              <a:rPr lang="en-US" sz="2800" dirty="0">
                <a:latin typeface="Comic Sans MS" panose="030F0702030302020204" pitchFamily="66" charset="0"/>
              </a:rPr>
              <a:t>Explain your decision.</a:t>
            </a:r>
          </a:p>
        </p:txBody>
      </p:sp>
      <p:pic>
        <p:nvPicPr>
          <p:cNvPr id="6146" name="Picture 2" descr="C:\Users\erylands\AppData\Local\Microsoft\Windows\Temporary Internet Files\Content.IE5\N1ZOFW7Z\coins-161864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334000"/>
            <a:ext cx="1828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888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Last month Kira saved 3 5 of her £10 pocket money. She also saved 15% of her £</a:t>
            </a:r>
            <a:r>
              <a:rPr lang="en-GB" sz="2800" dirty="0" smtClean="0">
                <a:latin typeface="Comic Sans MS" panose="030F0702030302020204" pitchFamily="66" charset="0"/>
              </a:rPr>
              <a:t>20 </a:t>
            </a:r>
            <a:r>
              <a:rPr lang="en-US" sz="2800" dirty="0" smtClean="0">
                <a:latin typeface="Comic Sans MS" panose="030F0702030302020204" pitchFamily="66" charset="0"/>
              </a:rPr>
              <a:t>birthday </a:t>
            </a:r>
            <a:r>
              <a:rPr lang="en-US" sz="2800" dirty="0">
                <a:latin typeface="Comic Sans MS" panose="030F0702030302020204" pitchFamily="66" charset="0"/>
              </a:rPr>
              <a:t>money</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How much did she save altogether?</a:t>
            </a:r>
            <a:endParaRPr lang="en-US" sz="2800" dirty="0">
              <a:latin typeface="Comic Sans MS" panose="030F0702030302020204" pitchFamily="66" charset="0"/>
            </a:endParaRPr>
          </a:p>
        </p:txBody>
      </p:sp>
      <p:pic>
        <p:nvPicPr>
          <p:cNvPr id="7171" name="Picture 3" descr="C:\Users\erylands\AppData\Local\Microsoft\Windows\Temporary Internet Files\Content.IE5\0IP05TX3\PngThumb-gold-coins-stack-1576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00600"/>
            <a:ext cx="1446092" cy="156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295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Amira says, ‘To work out a fraction of a number, you multiply the number by </a:t>
            </a:r>
            <a:r>
              <a:rPr lang="en-GB" sz="2800" dirty="0" smtClean="0">
                <a:latin typeface="Comic Sans MS" panose="030F0702030302020204" pitchFamily="66" charset="0"/>
              </a:rPr>
              <a:t>the numerator </a:t>
            </a:r>
            <a:r>
              <a:rPr lang="en-GB" sz="2800" dirty="0">
                <a:latin typeface="Comic Sans MS" panose="030F0702030302020204" pitchFamily="66" charset="0"/>
              </a:rPr>
              <a:t>of the fraction and then divide the answer by the denominator </a:t>
            </a:r>
            <a:r>
              <a:rPr lang="en-GB" sz="2800" dirty="0" smtClean="0">
                <a:latin typeface="Comic Sans MS" panose="030F0702030302020204" pitchFamily="66" charset="0"/>
              </a:rPr>
              <a:t>of </a:t>
            </a:r>
            <a:r>
              <a:rPr lang="en-US" sz="2800" dirty="0" smtClean="0">
                <a:latin typeface="Comic Sans MS" panose="030F0702030302020204" pitchFamily="66" charset="0"/>
              </a:rPr>
              <a:t>the </a:t>
            </a:r>
            <a:r>
              <a:rPr lang="en-US" sz="2800" dirty="0">
                <a:latin typeface="Comic Sans MS" panose="030F0702030302020204" pitchFamily="66" charset="0"/>
              </a:rPr>
              <a:t>fraction</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GB" sz="2800" dirty="0">
                <a:latin typeface="Comic Sans MS" panose="030F0702030302020204" pitchFamily="66" charset="0"/>
              </a:rPr>
              <a:t>Do you think that this is always, sometimes or never true?</a:t>
            </a:r>
          </a:p>
          <a:p>
            <a:r>
              <a:rPr lang="en-US" sz="2800" dirty="0">
                <a:latin typeface="Comic Sans MS" panose="030F0702030302020204" pitchFamily="66" charset="0"/>
              </a:rPr>
              <a:t>Explain your reasoning.</a:t>
            </a:r>
          </a:p>
        </p:txBody>
      </p:sp>
    </p:spTree>
    <p:extLst>
      <p:ext uri="{BB962C8B-B14F-4D97-AF65-F5344CB8AC3E}">
        <p14:creationId xmlns:p14="http://schemas.microsoft.com/office/powerpoint/2010/main" val="1215952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What’s the same, and what’s different about these number statements</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Double one third of 15</a:t>
            </a:r>
          </a:p>
          <a:p>
            <a:r>
              <a:rPr lang="en-US" sz="2800" dirty="0">
                <a:latin typeface="Comic Sans MS" panose="030F0702030302020204" pitchFamily="66" charset="0"/>
              </a:rPr>
              <a:t>One third of 30</a:t>
            </a:r>
          </a:p>
          <a:p>
            <a:r>
              <a:rPr lang="en-US" sz="2800" dirty="0">
                <a:latin typeface="Comic Sans MS" panose="030F0702030302020204" pitchFamily="66" charset="0"/>
              </a:rPr>
              <a:t>2 × 5</a:t>
            </a:r>
          </a:p>
          <a:p>
            <a:r>
              <a:rPr lang="en-US" sz="2800" dirty="0">
                <a:latin typeface="Comic Sans MS" panose="030F0702030302020204" pitchFamily="66" charset="0"/>
              </a:rPr>
              <a:t>15 × 2 ÷ 3</a:t>
            </a:r>
          </a:p>
          <a:p>
            <a:r>
              <a:rPr lang="en-US" sz="2800" dirty="0">
                <a:latin typeface="Comic Sans MS" panose="030F0702030302020204" pitchFamily="66" charset="0"/>
              </a:rPr>
              <a:t>15 ÷ 3 × </a:t>
            </a:r>
            <a:r>
              <a:rPr lang="en-US" sz="2800" dirty="0" smtClean="0">
                <a:latin typeface="Comic Sans MS" panose="030F0702030302020204" pitchFamily="66" charset="0"/>
              </a:rPr>
              <a:t>2</a:t>
            </a:r>
            <a:endParaRPr lang="en-US" sz="2800" dirty="0">
              <a:latin typeface="Comic Sans MS" panose="030F0702030302020204" pitchFamily="66" charset="0"/>
            </a:endParaRPr>
          </a:p>
        </p:txBody>
      </p:sp>
    </p:spTree>
    <p:extLst>
      <p:ext uri="{BB962C8B-B14F-4D97-AF65-F5344CB8AC3E}">
        <p14:creationId xmlns:p14="http://schemas.microsoft.com/office/powerpoint/2010/main" val="27613619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US" sz="2800" dirty="0">
                <a:latin typeface="Comic Sans MS" panose="030F0702030302020204" pitchFamily="66" charset="0"/>
              </a:rPr>
              <a:t>True or false?</a:t>
            </a:r>
          </a:p>
          <a:p>
            <a:r>
              <a:rPr lang="en-GB" sz="2800" dirty="0">
                <a:latin typeface="Comic Sans MS" panose="030F0702030302020204" pitchFamily="66" charset="0"/>
              </a:rPr>
              <a:t>The sum of two fractions is always greater than their product.</a:t>
            </a:r>
          </a:p>
          <a:p>
            <a:r>
              <a:rPr lang="en-GB" sz="2800" dirty="0">
                <a:latin typeface="Comic Sans MS" panose="030F0702030302020204" pitchFamily="66" charset="0"/>
              </a:rPr>
              <a:t>If I divide a fraction by a whole number, the quotient is always smaller </a:t>
            </a:r>
            <a:r>
              <a:rPr lang="en-GB" sz="2800" dirty="0" smtClean="0">
                <a:latin typeface="Comic Sans MS" panose="030F0702030302020204" pitchFamily="66" charset="0"/>
              </a:rPr>
              <a:t>than </a:t>
            </a:r>
            <a:r>
              <a:rPr lang="en-US" sz="2800" dirty="0" smtClean="0">
                <a:latin typeface="Comic Sans MS" panose="030F0702030302020204" pitchFamily="66" charset="0"/>
              </a:rPr>
              <a:t>the </a:t>
            </a:r>
            <a:r>
              <a:rPr lang="en-US" sz="2800" dirty="0">
                <a:latin typeface="Comic Sans MS" panose="030F0702030302020204" pitchFamily="66" charset="0"/>
              </a:rPr>
              <a:t>dividend</a:t>
            </a:r>
            <a:r>
              <a:rPr lang="en-US" sz="2800" dirty="0" smtClean="0">
                <a:latin typeface="Comic Sans MS" panose="030F0702030302020204" pitchFamily="66" charset="0"/>
              </a:rPr>
              <a:t>.</a:t>
            </a:r>
          </a:p>
          <a:p>
            <a:pPr marL="0" indent="0">
              <a:buNone/>
            </a:pPr>
            <a:endParaRPr lang="en-US" sz="2800" dirty="0">
              <a:latin typeface="Comic Sans MS" panose="030F0702030302020204" pitchFamily="66" charset="0"/>
            </a:endParaRPr>
          </a:p>
          <a:p>
            <a:r>
              <a:rPr lang="en-US" sz="2800" dirty="0">
                <a:latin typeface="Comic Sans MS" panose="030F0702030302020204" pitchFamily="66" charset="0"/>
              </a:rPr>
              <a:t>Explain your reasoning.</a:t>
            </a:r>
          </a:p>
        </p:txBody>
      </p:sp>
      <p:pic>
        <p:nvPicPr>
          <p:cNvPr id="8195" name="Picture 3" descr="C:\Users\erylands\AppData\Local\Microsoft\Windows\Temporary Internet Files\Content.IE5\0IP05TX3\vector-tick-cross-glass-shapes-304029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696691"/>
            <a:ext cx="1478280" cy="147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178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Curtis used </a:t>
            </a:r>
            <a:r>
              <a:rPr lang="en-GB" sz="2800" dirty="0" smtClean="0">
                <a:latin typeface="Comic Sans MS" panose="030F0702030302020204" pitchFamily="66" charset="0"/>
              </a:rPr>
              <a:t>1/3 </a:t>
            </a:r>
            <a:r>
              <a:rPr lang="en-GB" sz="2800" dirty="0">
                <a:latin typeface="Comic Sans MS" panose="030F0702030302020204" pitchFamily="66" charset="0"/>
              </a:rPr>
              <a:t>of a can of paint to cover 3·5 square metres of wall</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much wall will one whole can of paint cover?</a:t>
            </a:r>
            <a:endParaRPr lang="en-US" sz="2800" dirty="0">
              <a:latin typeface="Comic Sans MS" panose="030F0702030302020204" pitchFamily="66" charset="0"/>
            </a:endParaRPr>
          </a:p>
        </p:txBody>
      </p:sp>
      <p:pic>
        <p:nvPicPr>
          <p:cNvPr id="9218" name="Picture 2" descr="C:\Users\erylands\AppData\Local\Microsoft\Windows\Temporary Internet Files\Content.IE5\HC2WC80B\medium-Paint-can-with-brush-0-937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91000"/>
            <a:ext cx="2466000" cy="227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63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pPr algn="l"/>
            <a:r>
              <a:rPr lang="en-GB" sz="1200" u="sng" dirty="0" smtClean="0">
                <a:latin typeface="Comic Sans MS" panose="030F0702030302020204" pitchFamily="66" charset="0"/>
              </a:rPr>
              <a:t>Objective</a:t>
            </a:r>
            <a:r>
              <a:rPr lang="en-GB" sz="1200" u="sng" dirty="0">
                <a:latin typeface="Comic Sans MS" panose="030F0702030302020204" pitchFamily="66" charset="0"/>
              </a:rPr>
              <a:t/>
            </a:r>
            <a:br>
              <a:rPr lang="en-GB" sz="1200" u="sng" dirty="0">
                <a:latin typeface="Comic Sans MS" panose="030F0702030302020204" pitchFamily="66" charset="0"/>
              </a:rPr>
            </a:br>
            <a:r>
              <a:rPr lang="en-GB" sz="1200" dirty="0">
                <a:latin typeface="Comic Sans MS" panose="030F0702030302020204" pitchFamily="66" charset="0"/>
              </a:rPr>
              <a:t>use factors to simplify fractions; use common multiples to express fractions in the same denominator</a:t>
            </a:r>
            <a:br>
              <a:rPr lang="en-GB" sz="1200" dirty="0">
                <a:latin typeface="Comic Sans MS" panose="030F0702030302020204" pitchFamily="66" charset="0"/>
              </a:rPr>
            </a:br>
            <a:r>
              <a:rPr lang="en-GB" sz="1200" dirty="0">
                <a:latin typeface="Comic Sans MS" panose="030F0702030302020204" pitchFamily="66" charset="0"/>
              </a:rPr>
              <a:t>compare and order fractions, including fractions &gt; 1</a:t>
            </a:r>
            <a:br>
              <a:rPr lang="en-GB" sz="1200" dirty="0">
                <a:latin typeface="Comic Sans MS" panose="030F0702030302020204" pitchFamily="66" charset="0"/>
              </a:rPr>
            </a:br>
            <a:r>
              <a:rPr lang="en-GB" sz="1200" dirty="0">
                <a:latin typeface="Comic Sans MS" panose="030F0702030302020204" pitchFamily="66" charset="0"/>
              </a:rPr>
              <a:t>add and subtract fractions with different denominators and mixed numbers, using the concept of equivalent fractions</a:t>
            </a:r>
            <a:br>
              <a:rPr lang="en-GB" sz="1200" dirty="0">
                <a:latin typeface="Comic Sans MS" panose="030F0702030302020204" pitchFamily="66" charset="0"/>
              </a:rPr>
            </a:br>
            <a:r>
              <a:rPr lang="en-GB" sz="1200" dirty="0">
                <a:latin typeface="Comic Sans MS" panose="030F0702030302020204" pitchFamily="66" charset="0"/>
              </a:rPr>
              <a:t>multiply simple pairs of proper fractions, writing the answer in its simplest form [for </a:t>
            </a:r>
            <a:r>
              <a:rPr lang="en-GB" sz="1200" dirty="0" smtClean="0">
                <a:latin typeface="Comic Sans MS" panose="030F0702030302020204" pitchFamily="66" charset="0"/>
              </a:rPr>
              <a:t>example,1 /4 </a:t>
            </a:r>
            <a:r>
              <a:rPr lang="en-GB" sz="1200" dirty="0">
                <a:latin typeface="Comic Sans MS" panose="030F0702030302020204" pitchFamily="66" charset="0"/>
              </a:rPr>
              <a:t>× 1 </a:t>
            </a:r>
            <a:r>
              <a:rPr lang="en-GB" sz="1200" dirty="0" smtClean="0">
                <a:latin typeface="Comic Sans MS" panose="030F0702030302020204" pitchFamily="66" charset="0"/>
              </a:rPr>
              <a:t>/2 </a:t>
            </a:r>
            <a:r>
              <a:rPr lang="en-GB" sz="1200" dirty="0">
                <a:latin typeface="Comic Sans MS" panose="030F0702030302020204" pitchFamily="66" charset="0"/>
              </a:rPr>
              <a:t>= </a:t>
            </a:r>
            <a:r>
              <a:rPr lang="en-GB" sz="1200" dirty="0" smtClean="0">
                <a:latin typeface="Comic Sans MS" panose="030F0702030302020204" pitchFamily="66" charset="0"/>
              </a:rPr>
              <a:t>1/ </a:t>
            </a:r>
            <a:r>
              <a:rPr lang="en-GB" sz="1200" dirty="0">
                <a:latin typeface="Comic Sans MS" panose="030F0702030302020204" pitchFamily="66" charset="0"/>
              </a:rPr>
              <a:t>8 ]</a:t>
            </a:r>
            <a:br>
              <a:rPr lang="en-GB" sz="1200" dirty="0">
                <a:latin typeface="Comic Sans MS" panose="030F0702030302020204" pitchFamily="66" charset="0"/>
              </a:rPr>
            </a:br>
            <a:r>
              <a:rPr lang="en-GB" sz="1200" dirty="0">
                <a:latin typeface="Comic Sans MS" panose="030F0702030302020204" pitchFamily="66" charset="0"/>
              </a:rPr>
              <a:t>divide proper fractions by whole numbers [for example, 1 </a:t>
            </a:r>
            <a:r>
              <a:rPr lang="en-GB" sz="1200" dirty="0" smtClean="0">
                <a:latin typeface="Comic Sans MS" panose="030F0702030302020204" pitchFamily="66" charset="0"/>
              </a:rPr>
              <a:t>/ 3 </a:t>
            </a:r>
            <a:r>
              <a:rPr lang="en-GB" sz="1200" dirty="0">
                <a:latin typeface="Comic Sans MS" panose="030F0702030302020204" pitchFamily="66" charset="0"/>
              </a:rPr>
              <a:t>÷ 2 = </a:t>
            </a:r>
            <a:r>
              <a:rPr lang="en-GB" sz="1200" dirty="0" smtClean="0">
                <a:latin typeface="Comic Sans MS" panose="030F0702030302020204" pitchFamily="66" charset="0"/>
              </a:rPr>
              <a:t>1 / </a:t>
            </a:r>
            <a:r>
              <a:rPr lang="en-GB" sz="1200" dirty="0">
                <a:latin typeface="Comic Sans MS" panose="030F0702030302020204" pitchFamily="66" charset="0"/>
              </a:rPr>
              <a:t>6 ]</a:t>
            </a:r>
            <a:br>
              <a:rPr lang="en-GB" sz="1200" dirty="0">
                <a:latin typeface="Comic Sans MS" panose="030F0702030302020204" pitchFamily="66" charset="0"/>
              </a:rPr>
            </a:br>
            <a:r>
              <a:rPr lang="en-GB" sz="1200" dirty="0">
                <a:latin typeface="Comic Sans MS" panose="030F0702030302020204" pitchFamily="66" charset="0"/>
              </a:rPr>
              <a:t>multiply 1-digit numbers with up to two decimal places by whole numbers</a:t>
            </a:r>
            <a:br>
              <a:rPr lang="en-GB" sz="1200" dirty="0">
                <a:latin typeface="Comic Sans MS" panose="030F0702030302020204" pitchFamily="66" charset="0"/>
              </a:rPr>
            </a:br>
            <a:r>
              <a:rPr lang="en-GB" sz="1200" dirty="0">
                <a:latin typeface="Comic Sans MS" panose="030F0702030302020204" pitchFamily="66" charset="0"/>
              </a:rPr>
              <a:t>and use equivalences between simple fractions, decimals and percentages, including in different contexts</a:t>
            </a:r>
            <a:r>
              <a:rPr lang="en-US" sz="1200" u="sng" dirty="0" smtClean="0">
                <a:latin typeface="Comic Sans MS" panose="030F0702030302020204" pitchFamily="66" charset="0"/>
              </a:rPr>
              <a:t/>
            </a:r>
            <a:br>
              <a:rPr lang="en-US" sz="1200" u="sng" dirty="0" smtClean="0">
                <a:latin typeface="Comic Sans MS" panose="030F0702030302020204" pitchFamily="66" charset="0"/>
              </a:rPr>
            </a:br>
            <a:endParaRPr lang="en-US" sz="1200" u="sng" dirty="0">
              <a:latin typeface="Comic Sans MS" panose="030F0702030302020204" pitchFamily="66" charset="0"/>
            </a:endParaRPr>
          </a:p>
        </p:txBody>
      </p:sp>
      <p:sp>
        <p:nvSpPr>
          <p:cNvPr id="3" name="Content Placeholder 2"/>
          <p:cNvSpPr>
            <a:spLocks noGrp="1"/>
          </p:cNvSpPr>
          <p:nvPr>
            <p:ph idx="1"/>
          </p:nvPr>
        </p:nvSpPr>
        <p:spPr>
          <a:xfrm>
            <a:off x="533400" y="2133600"/>
            <a:ext cx="8229600" cy="3733800"/>
          </a:xfrm>
        </p:spPr>
        <p:txBody>
          <a:bodyPr>
            <a:noAutofit/>
          </a:bodyPr>
          <a:lstStyle/>
          <a:p>
            <a:pPr marL="0" indent="0">
              <a:buNone/>
            </a:pPr>
            <a:r>
              <a:rPr lang="en-GB" sz="2800" dirty="0">
                <a:latin typeface="Comic Sans MS" panose="030F0702030302020204" pitchFamily="66" charset="0"/>
              </a:rPr>
              <a:t>Puja shares 6 apples between some friends. Each friend gets 0·75 of an apple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How many friends does she share the apples with?</a:t>
            </a:r>
            <a:endParaRPr lang="en-US" sz="2800" dirty="0">
              <a:latin typeface="Comic Sans MS" panose="030F0702030302020204" pitchFamily="66" charset="0"/>
            </a:endParaRPr>
          </a:p>
        </p:txBody>
      </p:sp>
      <p:pic>
        <p:nvPicPr>
          <p:cNvPr id="10242" name="Picture 2" descr="C:\Users\erylands\AppData\Local\Microsoft\Windows\Temporary Internet Files\Content.IE5\MOHOEWAK\11402-illustration-of-a-red-appl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509" y="4343400"/>
            <a:ext cx="2134514" cy="20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16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5154</Words>
  <Application>Microsoft Office PowerPoint</Application>
  <PresentationFormat>On-screen Show (4:3)</PresentationFormat>
  <Paragraphs>561</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Over 100 SATS ‘reasoning’ questions  new national curriculum for Year 6</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solve problems involving the relative sizes of two quantities where missing values can be found by using integer multiplication and division facts solve problems involving the calculation of percentages [for example, of measures and such as 15% of 360] and the use of percentages for comparison solve problems involving similar shapes where the scale factor is known or can be found solve problems involving unequal sharing and grouping using knowledge of fractions and multiples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generate and describe linear number sequences express missing number problems algebraically find pairs of numbers that satisfy an equation with two unknowns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solve problems involving the calculation and conversion of units of measure, using decimal notation up to three decimal places where appropriate use, read, write and convert between standard units, converting measurements of length, mass, volume and time from a smaller unit of measure to a larger unit, and vice versa, using decimal notation to up to three decimal places recognise that shapes with the same areas can have different perimeters and vice versa calculate the area of parallelograms and triangles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draw 2-D shapes using given dimensions and angles recognise, describe and build simple 3-D shapes, including making nets compare and classify geometric shapes based on their properties and sizes and find unknown angles in any triangles, quadrilaterals, and regular polygons illustrate and name parts of circles, including radius, diameter and circumference and know that the diameter is twice the radius recognise angles where they meet at a point, are on a straight line, or are vertically opposite, and find missing angles describe positions on the full coordinate grid (all four quadrants) draw and translate simple shapes on the coordinate plane, and reflect them in the axes </vt:lpstr>
      <vt:lpstr>Objective interpret and construct pie charts and line graphs and use these to solve problems calculate and interpret the mean as an average </vt:lpstr>
      <vt:lpstr>Objective interpret and construct pie charts and line graphs and use these to solve problems calculate and interpret the mean as an average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read, write, order and compare numbers up to 10 000 000 and determine the value of each digit round any whole number to a required degree of accuracy use negative numbers in context, and calculate intervals across 0 solve number and practical problems that involve all of the above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solve addition and subtraction multi-step problems in contexts, deciding which operations and methods to use and why use estimation to check answers to calculations and determine, in the context of a problem, an appropriate degree of accuracy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multiply multi-digit numbers up to four digits by a 2-digit whole number using the formal written method of long multiplication divide numbers up to four digits by a 2-digit whole number using the formal written method of long division, and interpret remainders as whole number remainders, fractions, or by rounding, as appropriate for the context divide numbers up to four digits by a 2-digit number using the formal written method of short division where appropriate, interpreting remainders according to the context use their knowledge of the order of operations to carry out calculations involving the four operations solve problems involving addition, subtraction, multiplication and division multiply 1-digit numbers with up to two decimal places by whole numbers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lpstr>Objective use factors to simplify fractions; use common multiples to express fractions in the same denominator compare and order fractions, including fractions &gt; 1 add and subtract fractions with different denominators and mixed numbers, using the concept of equivalent fractions multiply simple pairs of proper fractions, writing the answer in its simplest form [for example,1 /4 × 1 /2 = 1/ 8 ] divide proper fractions by whole numbers [for example, 1 / 3 ÷ 2 = 1 / 6 ] multiply 1-digit numbers with up to two decimal places by whole numbers and use equivalences between simple fractions, decimals and percentages, including in different contexts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Rylands</dc:creator>
  <cp:lastModifiedBy>Emma Rylands</cp:lastModifiedBy>
  <cp:revision>11</cp:revision>
  <dcterms:created xsi:type="dcterms:W3CDTF">2015-10-10T20:55:04Z</dcterms:created>
  <dcterms:modified xsi:type="dcterms:W3CDTF">2016-03-06T20:41:34Z</dcterms:modified>
</cp:coreProperties>
</file>